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37"/>
  </p:notesMasterIdLst>
  <p:sldIdLst>
    <p:sldId id="256" r:id="rId2"/>
    <p:sldId id="259" r:id="rId3"/>
    <p:sldId id="257" r:id="rId4"/>
    <p:sldId id="260" r:id="rId5"/>
    <p:sldId id="258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EE8DC-0749-4303-9F1C-CEABE11E9251}" type="datetimeFigureOut">
              <a:rPr lang="en-AU" smtClean="0"/>
              <a:t>20/11/2013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D04B5-26E0-41D9-80DA-66ED7ADB44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195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04B5-26E0-41D9-80DA-66ED7ADB446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50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5A82-BD10-4259-B15A-C2A1997E2797}" type="datetimeFigureOut">
              <a:rPr lang="en-AU" smtClean="0"/>
              <a:t>20/11/2013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009-BD5E-433A-8D13-6AF71171EE13}" type="slidenum">
              <a:rPr lang="en-AU" smtClean="0"/>
              <a:t>‹#›</a:t>
            </a:fld>
            <a:endParaRPr lang="en-A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5A82-BD10-4259-B15A-C2A1997E2797}" type="datetimeFigureOut">
              <a:rPr lang="en-AU" smtClean="0"/>
              <a:t>20/11/2013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009-BD5E-433A-8D13-6AF71171EE1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5A82-BD10-4259-B15A-C2A1997E2797}" type="datetimeFigureOut">
              <a:rPr lang="en-AU" smtClean="0"/>
              <a:t>20/11/2013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009-BD5E-433A-8D13-6AF71171EE1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5A82-BD10-4259-B15A-C2A1997E2797}" type="datetimeFigureOut">
              <a:rPr lang="en-AU" smtClean="0"/>
              <a:t>20/11/2013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009-BD5E-433A-8D13-6AF71171EE1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5A82-BD10-4259-B15A-C2A1997E2797}" type="datetimeFigureOut">
              <a:rPr lang="en-AU" smtClean="0"/>
              <a:t>20/11/2013</a:t>
            </a:fld>
            <a:endParaRPr lang="en-A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009-BD5E-433A-8D13-6AF71171EE13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5A82-BD10-4259-B15A-C2A1997E2797}" type="datetimeFigureOut">
              <a:rPr lang="en-AU" smtClean="0"/>
              <a:t>20/11/2013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009-BD5E-433A-8D13-6AF71171EE1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5A82-BD10-4259-B15A-C2A1997E2797}" type="datetimeFigureOut">
              <a:rPr lang="en-AU" smtClean="0"/>
              <a:t>20/11/2013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009-BD5E-433A-8D13-6AF71171EE1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5A82-BD10-4259-B15A-C2A1997E2797}" type="datetimeFigureOut">
              <a:rPr lang="en-AU" smtClean="0"/>
              <a:t>20/11/2013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009-BD5E-433A-8D13-6AF71171EE1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5A82-BD10-4259-B15A-C2A1997E2797}" type="datetimeFigureOut">
              <a:rPr lang="en-AU" smtClean="0"/>
              <a:t>20/11/2013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009-BD5E-433A-8D13-6AF71171EE1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5A82-BD10-4259-B15A-C2A1997E2797}" type="datetimeFigureOut">
              <a:rPr lang="en-AU" smtClean="0"/>
              <a:t>20/11/2013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009-BD5E-433A-8D13-6AF71171EE13}" type="slidenum">
              <a:rPr lang="en-AU" smtClean="0"/>
              <a:t>‹#›</a:t>
            </a:fld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5A82-BD10-4259-B15A-C2A1997E2797}" type="datetimeFigureOut">
              <a:rPr lang="en-AU" smtClean="0"/>
              <a:t>20/11/2013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009-BD5E-433A-8D13-6AF71171EE13}" type="slidenum">
              <a:rPr lang="en-AU" smtClean="0"/>
              <a:t>‹#›</a:t>
            </a:fld>
            <a:endParaRPr lang="en-A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E1E5A82-BD10-4259-B15A-C2A1997E2797}" type="datetimeFigureOut">
              <a:rPr lang="en-AU" smtClean="0"/>
              <a:t>20/11/2013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7E5009-BD5E-433A-8D13-6AF71171EE13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rcommunity.com.au/" TargetMode="External"/><Relationship Id="rId2" Type="http://schemas.openxmlformats.org/officeDocument/2006/relationships/hyperlink" Target="http://www.grantsearch.com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ants.gov.com.a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FUNDING SUCCESS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Value for Effort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8052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Sally West         Baseball Queensland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80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Participation Programs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Come and Try Days</a:t>
            </a:r>
          </a:p>
          <a:p>
            <a:r>
              <a:rPr lang="en-AU" dirty="0" smtClean="0"/>
              <a:t>School to Club link program</a:t>
            </a:r>
          </a:p>
          <a:p>
            <a:r>
              <a:rPr lang="en-AU" dirty="0" smtClean="0"/>
              <a:t>Sports Expos</a:t>
            </a:r>
          </a:p>
          <a:p>
            <a:r>
              <a:rPr lang="en-AU" dirty="0" smtClean="0"/>
              <a:t>Target group initiatives</a:t>
            </a:r>
          </a:p>
          <a:p>
            <a:r>
              <a:rPr lang="en-AU" dirty="0" smtClean="0"/>
              <a:t>Specialist clinics</a:t>
            </a:r>
          </a:p>
          <a:p>
            <a:r>
              <a:rPr lang="en-AU" dirty="0" smtClean="0"/>
              <a:t>After-school or vacation programs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New competitions</a:t>
            </a:r>
          </a:p>
          <a:p>
            <a:r>
              <a:rPr lang="en-AU" dirty="0" smtClean="0"/>
              <a:t>Gala Days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284505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Volunteer Recognition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Fuel vouchers</a:t>
            </a:r>
          </a:p>
          <a:p>
            <a:r>
              <a:rPr lang="en-AU" dirty="0" smtClean="0"/>
              <a:t>Club shirts</a:t>
            </a:r>
          </a:p>
          <a:p>
            <a:r>
              <a:rPr lang="en-AU" dirty="0" smtClean="0"/>
              <a:t>Volunteer functions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4330824" cy="3600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2736304" cy="211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Special Events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Tournaments</a:t>
            </a:r>
          </a:p>
          <a:p>
            <a:r>
              <a:rPr lang="en-AU" dirty="0" smtClean="0"/>
              <a:t>Camps</a:t>
            </a:r>
          </a:p>
          <a:p>
            <a:r>
              <a:rPr lang="en-AU" dirty="0" smtClean="0"/>
              <a:t>Visiting teams</a:t>
            </a:r>
          </a:p>
          <a:p>
            <a:r>
              <a:rPr lang="en-AU" dirty="0" smtClean="0"/>
              <a:t>Exhibition games</a:t>
            </a:r>
          </a:p>
          <a:p>
            <a:r>
              <a:rPr lang="en-AU" dirty="0" smtClean="0"/>
              <a:t>Grand Finals Days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240360" cy="3240359"/>
          </a:xfrm>
        </p:spPr>
      </p:pic>
    </p:spTree>
    <p:extLst>
      <p:ext uri="{BB962C8B-B14F-4D97-AF65-F5344CB8AC3E}">
        <p14:creationId xmlns:p14="http://schemas.microsoft.com/office/powerpoint/2010/main" val="12889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Athlete Assistance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Teams</a:t>
            </a:r>
          </a:p>
          <a:p>
            <a:r>
              <a:rPr lang="en-AU" dirty="0" smtClean="0"/>
              <a:t>Individuals</a:t>
            </a:r>
            <a:endParaRPr lang="en-AU" dirty="0"/>
          </a:p>
        </p:txBody>
      </p:sp>
      <p:pic>
        <p:nvPicPr>
          <p:cNvPr id="2050" name="Picture 2" descr="C:\Users\Sally West\Pictures\59579_10151439110461412_772851428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do we start?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Establish needs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Strategic Planning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Prioritise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Approximate cost 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Timeline</a:t>
            </a:r>
          </a:p>
          <a:p>
            <a:r>
              <a:rPr lang="en-AU" dirty="0" smtClean="0"/>
              <a:t>Consult with committee and other stakeholders.</a:t>
            </a:r>
          </a:p>
          <a:p>
            <a:r>
              <a:rPr lang="en-AU" dirty="0" smtClean="0"/>
              <a:t>Set up a grants team (Harder with one person)</a:t>
            </a:r>
          </a:p>
          <a:p>
            <a:r>
              <a:rPr lang="en-AU" dirty="0" smtClean="0"/>
              <a:t>Scope the project</a:t>
            </a:r>
          </a:p>
          <a:p>
            <a:r>
              <a:rPr lang="en-AU" dirty="0" smtClean="0"/>
              <a:t>Identify potential funding sources</a:t>
            </a:r>
          </a:p>
          <a:p>
            <a:pPr>
              <a:buFont typeface="Wingdings" pitchFamily="2" charset="2"/>
              <a:buChar char="Ø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2520280" cy="20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Planning / Scope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Identify the need for the project</a:t>
            </a:r>
          </a:p>
          <a:p>
            <a:r>
              <a:rPr lang="en-AU" dirty="0" smtClean="0"/>
              <a:t>What is the expected outcome?</a:t>
            </a:r>
          </a:p>
          <a:p>
            <a:r>
              <a:rPr lang="en-AU" dirty="0" smtClean="0"/>
              <a:t>What assistance can you get?</a:t>
            </a:r>
          </a:p>
          <a:p>
            <a:r>
              <a:rPr lang="en-AU" dirty="0" smtClean="0"/>
              <a:t>Who will you work with?</a:t>
            </a:r>
          </a:p>
          <a:p>
            <a:r>
              <a:rPr lang="en-AU" dirty="0" smtClean="0"/>
              <a:t>What resources do you already have?</a:t>
            </a:r>
          </a:p>
          <a:p>
            <a:r>
              <a:rPr lang="en-AU" dirty="0"/>
              <a:t>Who will benefit? … think outside the square</a:t>
            </a:r>
            <a:endParaRPr lang="en-AU" dirty="0" smtClean="0"/>
          </a:p>
          <a:p>
            <a:r>
              <a:rPr lang="en-AU" dirty="0" smtClean="0"/>
              <a:t>Find a grant that matches your project… not the reverse.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8680"/>
            <a:ext cx="338127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Where do we look?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The Internet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Federal Government  </a:t>
            </a:r>
          </a:p>
          <a:p>
            <a:pPr marL="0" indent="0">
              <a:buNone/>
            </a:pPr>
            <a:r>
              <a:rPr lang="en-AU" dirty="0" smtClean="0"/>
              <a:t>    </a:t>
            </a:r>
            <a:r>
              <a:rPr lang="en-AU" dirty="0" err="1" smtClean="0">
                <a:solidFill>
                  <a:schemeClr val="tx2"/>
                </a:solidFill>
              </a:rPr>
              <a:t>GRANTSLink</a:t>
            </a:r>
            <a:r>
              <a:rPr lang="en-AU" dirty="0" smtClean="0">
                <a:solidFill>
                  <a:schemeClr val="tx2"/>
                </a:solidFill>
              </a:rPr>
              <a:t>   grants.myregion.gov.au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State Government</a:t>
            </a:r>
          </a:p>
          <a:p>
            <a:pPr marL="0" indent="0">
              <a:buNone/>
            </a:pPr>
            <a:r>
              <a:rPr lang="en-AU" dirty="0" smtClean="0"/>
              <a:t>    </a:t>
            </a:r>
            <a:r>
              <a:rPr lang="en-AU" dirty="0" err="1" smtClean="0">
                <a:solidFill>
                  <a:schemeClr val="tx2"/>
                </a:solidFill>
              </a:rPr>
              <a:t>Dept</a:t>
            </a:r>
            <a:r>
              <a:rPr lang="en-AU" dirty="0" smtClean="0">
                <a:solidFill>
                  <a:schemeClr val="tx2"/>
                </a:solidFill>
              </a:rPr>
              <a:t> NPRS&amp;R; OLGR grants (GCBF, </a:t>
            </a:r>
            <a:r>
              <a:rPr lang="en-AU" dirty="0" err="1" smtClean="0">
                <a:solidFill>
                  <a:schemeClr val="tx2"/>
                </a:solidFill>
              </a:rPr>
              <a:t>Jupiters</a:t>
            </a:r>
            <a:r>
              <a:rPr lang="en-AU" dirty="0" smtClean="0">
                <a:solidFill>
                  <a:schemeClr val="tx2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Local Government</a:t>
            </a:r>
          </a:p>
          <a:p>
            <a:pPr marL="0" indent="0">
              <a:buNone/>
            </a:pPr>
            <a:r>
              <a:rPr lang="en-AU" dirty="0" smtClean="0"/>
              <a:t>    </a:t>
            </a:r>
            <a:r>
              <a:rPr lang="en-AU" dirty="0" smtClean="0">
                <a:solidFill>
                  <a:schemeClr val="tx2"/>
                </a:solidFill>
              </a:rPr>
              <a:t>Check if your club crosses over more than one Local       	</a:t>
            </a:r>
            <a:r>
              <a:rPr lang="en-AU" dirty="0" err="1" smtClean="0">
                <a:solidFill>
                  <a:schemeClr val="tx2"/>
                </a:solidFill>
              </a:rPr>
              <a:t>Govt</a:t>
            </a:r>
            <a:r>
              <a:rPr lang="en-AU" dirty="0" smtClean="0">
                <a:solidFill>
                  <a:schemeClr val="tx2"/>
                </a:solidFill>
              </a:rPr>
              <a:t> area</a:t>
            </a:r>
            <a:endParaRPr lang="en-AU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AU" dirty="0" smtClean="0">
              <a:solidFill>
                <a:schemeClr val="tx2"/>
              </a:solidFill>
            </a:endParaRPr>
          </a:p>
        </p:txBody>
      </p:sp>
      <p:pic>
        <p:nvPicPr>
          <p:cNvPr id="3075" name="Picture 3" descr="C:\Users\Sally West\AppData\Local\Microsoft\Windows\Temporary Internet Files\Content.IE5\2YPND6ZU\MP90040965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35283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6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do we look?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State or National bodies</a:t>
            </a:r>
          </a:p>
          <a:p>
            <a:r>
              <a:rPr lang="en-AU" dirty="0" smtClean="0"/>
              <a:t>User Pays Services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>
                <a:hlinkClick r:id="rId2"/>
              </a:rPr>
              <a:t>www.grantsearch.com.au</a:t>
            </a:r>
            <a:endParaRPr lang="en-AU" dirty="0" smtClean="0"/>
          </a:p>
          <a:p>
            <a:pPr>
              <a:buFont typeface="Wingdings" pitchFamily="2" charset="2"/>
              <a:buChar char="Ø"/>
            </a:pPr>
            <a:r>
              <a:rPr lang="en-AU" dirty="0" smtClean="0">
                <a:hlinkClick r:id="rId3"/>
              </a:rPr>
              <a:t>www.ourcommunity.com.au</a:t>
            </a:r>
            <a:endParaRPr lang="en-AU" dirty="0" smtClean="0"/>
          </a:p>
          <a:p>
            <a:pPr>
              <a:buFont typeface="Wingdings" pitchFamily="2" charset="2"/>
              <a:buChar char="Ø"/>
            </a:pPr>
            <a:r>
              <a:rPr lang="en-AU" dirty="0" smtClean="0">
                <a:hlinkClick r:id="rId4"/>
              </a:rPr>
              <a:t>www.grants.gov.com.au</a:t>
            </a:r>
            <a:endParaRPr lang="en-AU" dirty="0" smtClean="0"/>
          </a:p>
          <a:p>
            <a:r>
              <a:rPr lang="en-AU" dirty="0" smtClean="0"/>
              <a:t>Register for funding email alerts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NPRS&amp;R, Council Sport and Recs,</a:t>
            </a:r>
          </a:p>
          <a:p>
            <a:r>
              <a:rPr lang="en-AU" dirty="0" smtClean="0"/>
              <a:t>Partner with a grants consultant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1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Where else can we look?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Philanthropic Trusts and Foundations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>
                <a:solidFill>
                  <a:schemeClr val="tx2"/>
                </a:solidFill>
              </a:rPr>
              <a:t>Myer Foundation; </a:t>
            </a:r>
            <a:r>
              <a:rPr lang="en-AU" dirty="0" err="1" smtClean="0">
                <a:solidFill>
                  <a:schemeClr val="tx2"/>
                </a:solidFill>
              </a:rPr>
              <a:t>Mantana</a:t>
            </a:r>
            <a:r>
              <a:rPr lang="en-AU" dirty="0" smtClean="0">
                <a:solidFill>
                  <a:schemeClr val="tx2"/>
                </a:solidFill>
              </a:rPr>
              <a:t> Foundation</a:t>
            </a:r>
          </a:p>
          <a:p>
            <a:r>
              <a:rPr lang="en-AU" dirty="0" smtClean="0"/>
              <a:t>Businesses with Community Benefit Funds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>
                <a:solidFill>
                  <a:schemeClr val="tx2"/>
                </a:solidFill>
              </a:rPr>
              <a:t>McDonalds; </a:t>
            </a:r>
            <a:r>
              <a:rPr lang="en-AU" dirty="0" err="1" smtClean="0">
                <a:solidFill>
                  <a:schemeClr val="tx2"/>
                </a:solidFill>
              </a:rPr>
              <a:t>Suncorp</a:t>
            </a:r>
            <a:r>
              <a:rPr lang="en-AU" dirty="0" smtClean="0">
                <a:solidFill>
                  <a:schemeClr val="tx2"/>
                </a:solidFill>
              </a:rPr>
              <a:t>; RACQ; NRMA</a:t>
            </a:r>
          </a:p>
          <a:p>
            <a:r>
              <a:rPr lang="en-AU" dirty="0" smtClean="0"/>
              <a:t>Not for profit organisations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>
                <a:solidFill>
                  <a:schemeClr val="tx2"/>
                </a:solidFill>
              </a:rPr>
              <a:t>RSLs; Licensed clubs; Leagues Clubs</a:t>
            </a:r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Funding Cycles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Many funding programs are offered annually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BCC this year</a:t>
            </a:r>
          </a:p>
          <a:p>
            <a:r>
              <a:rPr lang="en-AU" dirty="0" smtClean="0"/>
              <a:t>Some have several rounds per year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GCBF; </a:t>
            </a:r>
            <a:r>
              <a:rPr lang="en-AU" dirty="0" err="1" smtClean="0"/>
              <a:t>Jupiters</a:t>
            </a:r>
            <a:endParaRPr lang="en-AU" dirty="0" smtClean="0"/>
          </a:p>
          <a:p>
            <a:r>
              <a:rPr lang="en-AU" dirty="0" smtClean="0"/>
              <a:t>Some will resubmit unsuccessful applications for a second chance</a:t>
            </a:r>
          </a:p>
          <a:p>
            <a:r>
              <a:rPr lang="en-AU" dirty="0" smtClean="0"/>
              <a:t>Being aware of funding cycles assists with strategic planning</a:t>
            </a:r>
            <a:endParaRPr lang="en-AU" dirty="0"/>
          </a:p>
        </p:txBody>
      </p:sp>
      <p:pic>
        <p:nvPicPr>
          <p:cNvPr id="1027" name="Picture 3" descr="C:\Users\Sally West\AppData\Local\Microsoft\Windows\Temporary Internet Files\Content.IE5\DK498IEZ\MP9003096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80" y="4757417"/>
            <a:ext cx="2188840" cy="15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Have you ever applied for a grant?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6" y="1600200"/>
            <a:ext cx="4531627" cy="4525963"/>
          </a:xfrm>
        </p:spPr>
      </p:pic>
    </p:spTree>
    <p:extLst>
      <p:ext uri="{BB962C8B-B14F-4D97-AF65-F5344CB8AC3E}">
        <p14:creationId xmlns:p14="http://schemas.microsoft.com/office/powerpoint/2010/main" val="4572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How to be “Grant Ready”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Maintain a “Grant Ready” checklist </a:t>
            </a:r>
          </a:p>
          <a:p>
            <a:pPr marL="0" indent="0">
              <a:buNone/>
            </a:pPr>
            <a:r>
              <a:rPr lang="en-AU" dirty="0" smtClean="0"/>
              <a:t>Have easily accessible copies of frequently requested documentation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Certificate of Incorporation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Constitution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Most recent audited financial statements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Proof of tenure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Up to date membership details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19" y="4373724"/>
            <a:ext cx="2676805" cy="20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Grant Ready Checklist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AU" dirty="0" smtClean="0"/>
              <a:t>ABN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Incorporation Number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Date of Incorporation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Incorporation status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Bank account details 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GST status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Date registered for GST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Full legal name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Street address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Real property description</a:t>
            </a:r>
          </a:p>
          <a:p>
            <a:pPr>
              <a:buFont typeface="Wingdings" pitchFamily="2" charset="2"/>
              <a:buChar char="q"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AU" dirty="0" smtClean="0"/>
              <a:t>Postal address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Tenure agreement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Club accountable officer and contact details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Contact person and contact details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Brief description of the organisation, its history, location and core business</a:t>
            </a:r>
          </a:p>
          <a:p>
            <a:pPr>
              <a:buFont typeface="Wingdings" pitchFamily="2" charset="2"/>
              <a:buChar char="q"/>
            </a:pPr>
            <a:r>
              <a:rPr lang="en-AU" dirty="0" smtClean="0"/>
              <a:t>Land owners’ permission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31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Identify the appropriate grant	</a:t>
            </a:r>
          </a:p>
          <a:p>
            <a:r>
              <a:rPr lang="en-AU" dirty="0" smtClean="0"/>
              <a:t>Thoroughly review a copy of the funding guidelines.</a:t>
            </a:r>
          </a:p>
          <a:p>
            <a:r>
              <a:rPr lang="en-AU" dirty="0" smtClean="0"/>
              <a:t>Contact the funding provider to confirm that your project meets the guidelines and seek feedback for your proposal.</a:t>
            </a:r>
          </a:p>
          <a:p>
            <a:r>
              <a:rPr lang="en-AU" dirty="0" smtClean="0"/>
              <a:t>Begin gathering requested documentation.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65104"/>
            <a:ext cx="2028056" cy="19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Guidelines …. Most important!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Objectives and description of the grant</a:t>
            </a:r>
          </a:p>
          <a:p>
            <a:r>
              <a:rPr lang="en-AU" dirty="0" smtClean="0"/>
              <a:t>Eligibility criteria</a:t>
            </a:r>
          </a:p>
          <a:p>
            <a:r>
              <a:rPr lang="en-AU" dirty="0" smtClean="0"/>
              <a:t>Important dates</a:t>
            </a:r>
          </a:p>
          <a:p>
            <a:r>
              <a:rPr lang="en-AU" dirty="0" smtClean="0"/>
              <a:t>Funding categories</a:t>
            </a:r>
          </a:p>
          <a:p>
            <a:r>
              <a:rPr lang="en-AU" dirty="0" smtClean="0"/>
              <a:t>Assessment criteria</a:t>
            </a:r>
          </a:p>
          <a:p>
            <a:r>
              <a:rPr lang="en-AU" dirty="0" smtClean="0"/>
              <a:t>Obligations if successful</a:t>
            </a:r>
          </a:p>
          <a:p>
            <a:r>
              <a:rPr lang="en-AU" dirty="0" smtClean="0"/>
              <a:t>Lodgement information</a:t>
            </a:r>
          </a:p>
          <a:p>
            <a:r>
              <a:rPr lang="en-AU" dirty="0" smtClean="0"/>
              <a:t>Contact details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80928"/>
            <a:ext cx="1813964" cy="27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Writing the Application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Answer each question fully but succinctly.</a:t>
            </a:r>
          </a:p>
          <a:p>
            <a:r>
              <a:rPr lang="en-AU" dirty="0" smtClean="0"/>
              <a:t>Support answers with research and documentation. Add attachments if needed and able, and reference them.</a:t>
            </a:r>
          </a:p>
          <a:p>
            <a:r>
              <a:rPr lang="en-AU" dirty="0" smtClean="0"/>
              <a:t>Keep the presentation simple. No superfluous supporting material.</a:t>
            </a:r>
          </a:p>
          <a:p>
            <a:r>
              <a:rPr lang="en-AU" dirty="0" smtClean="0"/>
              <a:t>Refer back to the funding guidelines and assessment criteria regularly to answer each question.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53136"/>
            <a:ext cx="2448272" cy="17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Writing the Application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Presume that the assessor knows nothing about your sport or activity.</a:t>
            </a:r>
          </a:p>
          <a:p>
            <a:r>
              <a:rPr lang="en-AU" dirty="0" smtClean="0"/>
              <a:t>Assume the assessor does not know acronyms.</a:t>
            </a:r>
          </a:p>
          <a:p>
            <a:r>
              <a:rPr lang="en-AU" dirty="0" smtClean="0"/>
              <a:t>Use key words referred to in the guidelines or other department literature.</a:t>
            </a:r>
          </a:p>
          <a:p>
            <a:r>
              <a:rPr lang="en-AU" dirty="0" smtClean="0"/>
              <a:t>Be specific.  </a:t>
            </a:r>
            <a:r>
              <a:rPr lang="en-AU" dirty="0" err="1" smtClean="0"/>
              <a:t>Ie</a:t>
            </a:r>
            <a:r>
              <a:rPr lang="en-AU" dirty="0" smtClean="0"/>
              <a:t> “The project will benefit 100 children aged 5 to 8 years” rather than “The project will benefit a large number of children”.</a:t>
            </a:r>
          </a:p>
          <a:p>
            <a:r>
              <a:rPr lang="en-AU" dirty="0" smtClean="0"/>
              <a:t>What is the point of difference of your project?  Add value.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4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Presentation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Simple and consistent formatting.</a:t>
            </a:r>
          </a:p>
          <a:p>
            <a:r>
              <a:rPr lang="en-AU" dirty="0" smtClean="0"/>
              <a:t>Informative headings to break up the text.</a:t>
            </a:r>
          </a:p>
          <a:p>
            <a:r>
              <a:rPr lang="en-AU" dirty="0" smtClean="0"/>
              <a:t>White space.</a:t>
            </a:r>
          </a:p>
          <a:p>
            <a:r>
              <a:rPr lang="en-AU" dirty="0" smtClean="0"/>
              <a:t>Bullet points.</a:t>
            </a:r>
          </a:p>
          <a:p>
            <a:r>
              <a:rPr lang="en-AU" dirty="0" smtClean="0"/>
              <a:t>Include relevant photos, maps or diagrams.</a:t>
            </a:r>
          </a:p>
          <a:p>
            <a:r>
              <a:rPr lang="en-AU" dirty="0" smtClean="0"/>
              <a:t>Organise appendices with a contents page and page numbers (perhaps a coloured page).</a:t>
            </a:r>
          </a:p>
          <a:p>
            <a:r>
              <a:rPr lang="en-AU" dirty="0" smtClean="0"/>
              <a:t>Do not bind unless specified.</a:t>
            </a:r>
          </a:p>
          <a:p>
            <a:r>
              <a:rPr lang="en-AU" dirty="0" smtClean="0"/>
              <a:t>If a template is provided, do not change it.  Keep headings, tables and layout as provided.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36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Project descriptions. 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Often word limited.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Needs to include who, what, when and why.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Use key words in the guidelines, stress outcomes and benefits to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19589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Substantiating need.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Background to the project.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How did you identify the need?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Attach supporting documents (</a:t>
            </a:r>
            <a:r>
              <a:rPr lang="en-AU" dirty="0" err="1" smtClean="0"/>
              <a:t>eg</a:t>
            </a:r>
            <a:r>
              <a:rPr lang="en-AU" dirty="0" smtClean="0"/>
              <a:t> ABS stats, research), letters of support relevant to project only.  Show community consultation.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21088"/>
            <a:ext cx="2448272" cy="20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Provide a cover page or letter.</a:t>
            </a:r>
          </a:p>
          <a:p>
            <a:r>
              <a:rPr lang="en-AU" dirty="0" smtClean="0"/>
              <a:t>Get someone else to proof read.  Sometimes the fund providers will give feedback before submission (</a:t>
            </a:r>
            <a:r>
              <a:rPr lang="en-AU" dirty="0" err="1" smtClean="0"/>
              <a:t>eg</a:t>
            </a:r>
            <a:r>
              <a:rPr lang="en-AU" dirty="0" smtClean="0"/>
              <a:t> </a:t>
            </a:r>
            <a:r>
              <a:rPr lang="en-AU" dirty="0" err="1" smtClean="0"/>
              <a:t>Dept</a:t>
            </a:r>
            <a:r>
              <a:rPr lang="en-AU" dirty="0" smtClean="0"/>
              <a:t> NPRS&amp;R).</a:t>
            </a:r>
          </a:p>
          <a:p>
            <a:r>
              <a:rPr lang="en-AU" dirty="0" smtClean="0"/>
              <a:t>Check how many copies are required. Keep a copy of everything for yourself, including supporting documents.</a:t>
            </a:r>
          </a:p>
          <a:p>
            <a:r>
              <a:rPr lang="en-AU" dirty="0" smtClean="0"/>
              <a:t>Check the checklist.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223224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Why do we need grants?	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Relatively easy way to access large amounts of money</a:t>
            </a:r>
          </a:p>
          <a:p>
            <a:r>
              <a:rPr lang="en-AU" dirty="0" smtClean="0"/>
              <a:t>Provides funds over and above regular income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315009" cy="198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1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After your success…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Read the funding agreement and make sure you understand all aspects.</a:t>
            </a:r>
          </a:p>
          <a:p>
            <a:r>
              <a:rPr lang="en-AU" dirty="0" smtClean="0"/>
              <a:t>Funding agreement is a legal contract.</a:t>
            </a:r>
          </a:p>
          <a:p>
            <a:r>
              <a:rPr lang="en-AU" dirty="0" smtClean="0"/>
              <a:t>Acknowledgement  -  follow guidelines and deliver as promised.  Keep records for acquittal.</a:t>
            </a:r>
          </a:p>
          <a:p>
            <a:r>
              <a:rPr lang="en-AU" dirty="0" smtClean="0"/>
              <a:t>Understand the acquittal requirements before you commence the project.</a:t>
            </a:r>
          </a:p>
          <a:p>
            <a:r>
              <a:rPr lang="en-AU" dirty="0" smtClean="0"/>
              <a:t>If changes need to be made, ask for permission from funding provider.</a:t>
            </a:r>
          </a:p>
          <a:p>
            <a:r>
              <a:rPr lang="en-AU" dirty="0" smtClean="0"/>
              <a:t>Account the grant separate from other business.</a:t>
            </a:r>
          </a:p>
          <a:p>
            <a:r>
              <a:rPr lang="en-AU" dirty="0" smtClean="0"/>
              <a:t>Celebrate!!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0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My good luck so far…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More than $750 000 (over $200 000 in last two years)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State Government Sport and Rec grants for: 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infrastructure (baseball </a:t>
            </a:r>
            <a:r>
              <a:rPr lang="en-AU" dirty="0" err="1" smtClean="0"/>
              <a:t>backnets</a:t>
            </a:r>
            <a:r>
              <a:rPr lang="en-AU" dirty="0" smtClean="0"/>
              <a:t>, fencing, dugouts, lighting), 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education (officials’ training, committee governance workshops, first aid) 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equipment (portable infrastructure, baseball equipment) 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club promotions (flyers, banners, signs)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Athlete assistance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62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 far 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AU" dirty="0" smtClean="0"/>
              <a:t>Federal Government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Volunteer Grants</a:t>
            </a:r>
          </a:p>
          <a:p>
            <a:r>
              <a:rPr lang="en-AU" dirty="0" smtClean="0"/>
              <a:t>Volunteer equipment  -  BBQs, mowers, grounds equipment, AV equipment, IT equipment, software, furniture, work station</a:t>
            </a:r>
          </a:p>
          <a:p>
            <a:r>
              <a:rPr lang="en-AU" dirty="0" smtClean="0"/>
              <a:t>Athlete assistance – Local Sporting Champions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37112"/>
            <a:ext cx="295232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 far….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AU" dirty="0" smtClean="0"/>
              <a:t>Local Government</a:t>
            </a:r>
          </a:p>
          <a:p>
            <a:r>
              <a:rPr lang="en-AU" dirty="0" smtClean="0"/>
              <a:t>Infrastructure  -  fencing, lighting, field maintenance   MBRC</a:t>
            </a:r>
          </a:p>
          <a:p>
            <a:r>
              <a:rPr lang="en-AU" dirty="0" smtClean="0"/>
              <a:t>Training  -  Governance workshops and assistance   BCC</a:t>
            </a:r>
          </a:p>
          <a:p>
            <a:r>
              <a:rPr lang="en-AU" dirty="0" smtClean="0"/>
              <a:t>Strategic Plans     MBRC</a:t>
            </a:r>
          </a:p>
          <a:p>
            <a:r>
              <a:rPr lang="en-AU" dirty="0" smtClean="0"/>
              <a:t>Event funding       MBRC</a:t>
            </a:r>
          </a:p>
          <a:p>
            <a:r>
              <a:rPr lang="en-AU" dirty="0" smtClean="0"/>
              <a:t>Athlete assistance     MBRC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0"/>
            <a:ext cx="366348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…….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AU" dirty="0" smtClean="0"/>
              <a:t>GCBF</a:t>
            </a:r>
          </a:p>
          <a:p>
            <a:r>
              <a:rPr lang="en-AU" dirty="0" smtClean="0"/>
              <a:t>Ride-on mower, IT equipment</a:t>
            </a:r>
          </a:p>
          <a:p>
            <a:pPr>
              <a:buFont typeface="Wingdings" pitchFamily="2" charset="2"/>
              <a:buChar char="Ø"/>
            </a:pPr>
            <a:r>
              <a:rPr lang="en-AU" dirty="0" err="1" smtClean="0"/>
              <a:t>Suncorp</a:t>
            </a:r>
            <a:r>
              <a:rPr lang="en-AU" dirty="0" smtClean="0"/>
              <a:t> Sunwise</a:t>
            </a:r>
          </a:p>
          <a:p>
            <a:r>
              <a:rPr lang="en-AU" dirty="0" smtClean="0"/>
              <a:t>Shade shelter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Woolworths Community Grants</a:t>
            </a:r>
          </a:p>
          <a:p>
            <a:r>
              <a:rPr lang="en-AU" dirty="0" smtClean="0"/>
              <a:t>Junior equipment</a:t>
            </a:r>
          </a:p>
          <a:p>
            <a:pPr>
              <a:buFont typeface="Wingdings" pitchFamily="2" charset="2"/>
              <a:buChar char="Ø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37113"/>
            <a:ext cx="295232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Acknowledgements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“Tapping the Money Tree” </a:t>
            </a:r>
          </a:p>
          <a:p>
            <a:pPr marL="0" indent="0">
              <a:buNone/>
            </a:pPr>
            <a:r>
              <a:rPr lang="en-AU" dirty="0" smtClean="0"/>
              <a:t>      Miriam Martin</a:t>
            </a:r>
          </a:p>
          <a:p>
            <a:r>
              <a:rPr lang="en-AU" dirty="0" smtClean="0"/>
              <a:t>“Grant Writing”</a:t>
            </a:r>
          </a:p>
          <a:p>
            <a:pPr marL="0" indent="0">
              <a:buNone/>
            </a:pPr>
            <a:r>
              <a:rPr lang="en-AU" dirty="0" smtClean="0"/>
              <a:t>      CPR Group, Steve Connelly</a:t>
            </a:r>
          </a:p>
          <a:p>
            <a:r>
              <a:rPr lang="en-AU" dirty="0" smtClean="0"/>
              <a:t>“Writing Funding Submissions”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Qld </a:t>
            </a:r>
            <a:r>
              <a:rPr lang="en-AU" dirty="0" err="1" smtClean="0"/>
              <a:t>Dept</a:t>
            </a:r>
            <a:r>
              <a:rPr lang="en-AU" dirty="0" smtClean="0"/>
              <a:t> NPRS&amp;R – North Coast Region	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91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much does it cost to run your sport or activity?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24860"/>
            <a:ext cx="2376264" cy="14401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24860"/>
            <a:ext cx="2088232" cy="144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3016"/>
            <a:ext cx="2340868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182880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88856"/>
            <a:ext cx="2016224" cy="1476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76" y="3573016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From where is our income derived?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Membership</a:t>
            </a:r>
          </a:p>
          <a:p>
            <a:r>
              <a:rPr lang="en-AU" dirty="0" smtClean="0"/>
              <a:t>Sponsorship</a:t>
            </a:r>
          </a:p>
          <a:p>
            <a:r>
              <a:rPr lang="en-AU" dirty="0"/>
              <a:t>C</a:t>
            </a:r>
            <a:r>
              <a:rPr lang="en-AU" dirty="0" smtClean="0"/>
              <a:t>anteen</a:t>
            </a:r>
          </a:p>
          <a:p>
            <a:r>
              <a:rPr lang="en-AU" dirty="0" smtClean="0"/>
              <a:t>Donations</a:t>
            </a:r>
          </a:p>
          <a:p>
            <a:r>
              <a:rPr lang="en-AU" dirty="0" smtClean="0"/>
              <a:t>Facility rental</a:t>
            </a:r>
          </a:p>
          <a:p>
            <a:r>
              <a:rPr lang="en-AU" dirty="0" smtClean="0"/>
              <a:t>GRANTS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64904"/>
            <a:ext cx="2274168" cy="22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can we get funding for?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Just about ANYTHING!!</a:t>
            </a:r>
          </a:p>
          <a:p>
            <a:r>
              <a:rPr lang="en-AU" dirty="0" smtClean="0"/>
              <a:t>Infrastructure – new and upgrades</a:t>
            </a:r>
          </a:p>
          <a:p>
            <a:r>
              <a:rPr lang="en-AU" dirty="0" smtClean="0"/>
              <a:t>Equipment</a:t>
            </a:r>
          </a:p>
          <a:p>
            <a:r>
              <a:rPr lang="en-AU" dirty="0" smtClean="0"/>
              <a:t>Education and Training</a:t>
            </a:r>
          </a:p>
          <a:p>
            <a:r>
              <a:rPr lang="en-AU" dirty="0" smtClean="0"/>
              <a:t>Participation Programs</a:t>
            </a:r>
          </a:p>
          <a:p>
            <a:r>
              <a:rPr lang="en-AU" dirty="0" smtClean="0"/>
              <a:t>Volunteer Recognition</a:t>
            </a:r>
          </a:p>
          <a:p>
            <a:r>
              <a:rPr lang="en-AU" dirty="0" smtClean="0"/>
              <a:t>Special Events</a:t>
            </a:r>
          </a:p>
          <a:p>
            <a:r>
              <a:rPr lang="en-AU" dirty="0" smtClean="0"/>
              <a:t>Athlete Assistance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06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Infrastructure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029844" cy="4641379"/>
          </a:xfrm>
        </p:spPr>
        <p:txBody>
          <a:bodyPr>
            <a:normAutofit/>
          </a:bodyPr>
          <a:lstStyle/>
          <a:p>
            <a:r>
              <a:rPr lang="en-AU" sz="3200" dirty="0" smtClean="0"/>
              <a:t>Lights</a:t>
            </a:r>
          </a:p>
          <a:p>
            <a:r>
              <a:rPr lang="en-AU" sz="3200" dirty="0" smtClean="0"/>
              <a:t>Field surfaces</a:t>
            </a:r>
          </a:p>
          <a:p>
            <a:r>
              <a:rPr lang="en-AU" sz="3200" dirty="0" smtClean="0"/>
              <a:t>Pitches</a:t>
            </a:r>
          </a:p>
          <a:p>
            <a:r>
              <a:rPr lang="en-AU" sz="3200" dirty="0" smtClean="0"/>
              <a:t>Courts</a:t>
            </a:r>
          </a:p>
          <a:p>
            <a:r>
              <a:rPr lang="en-AU" sz="3200" dirty="0" smtClean="0"/>
              <a:t>Fencing / </a:t>
            </a:r>
            <a:r>
              <a:rPr lang="en-AU" sz="3200" dirty="0" err="1" smtClean="0"/>
              <a:t>backnets</a:t>
            </a:r>
            <a:endParaRPr lang="en-AU" sz="3200" dirty="0" smtClean="0"/>
          </a:p>
          <a:p>
            <a:r>
              <a:rPr lang="en-AU" sz="3200" dirty="0" smtClean="0"/>
              <a:t>Dugouts</a:t>
            </a:r>
          </a:p>
          <a:p>
            <a:r>
              <a:rPr lang="en-AU" sz="3200" dirty="0" smtClean="0"/>
              <a:t>Irrigation systems</a:t>
            </a:r>
          </a:p>
          <a:p>
            <a:endParaRPr lang="en-AU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txBody>
          <a:bodyPr>
            <a:normAutofit/>
          </a:bodyPr>
          <a:lstStyle/>
          <a:p>
            <a:r>
              <a:rPr lang="en-AU" sz="3200" dirty="0" smtClean="0"/>
              <a:t>Goal boxes / posts</a:t>
            </a:r>
          </a:p>
          <a:p>
            <a:r>
              <a:rPr lang="en-AU" sz="3200" dirty="0" smtClean="0"/>
              <a:t>Storage sheds</a:t>
            </a:r>
          </a:p>
          <a:p>
            <a:r>
              <a:rPr lang="en-AU" sz="3200" dirty="0" smtClean="0"/>
              <a:t>Grandstands</a:t>
            </a:r>
          </a:p>
          <a:p>
            <a:r>
              <a:rPr lang="en-AU" sz="3200" dirty="0" smtClean="0"/>
              <a:t>Clubhouses</a:t>
            </a:r>
          </a:p>
          <a:p>
            <a:r>
              <a:rPr lang="en-AU" sz="3200" dirty="0" smtClean="0"/>
              <a:t>Change rooms</a:t>
            </a:r>
          </a:p>
          <a:p>
            <a:r>
              <a:rPr lang="en-AU" sz="3200" dirty="0" smtClean="0"/>
              <a:t>Toilets / showers</a:t>
            </a:r>
          </a:p>
          <a:p>
            <a:r>
              <a:rPr lang="en-AU" sz="3200" dirty="0" smtClean="0"/>
              <a:t>Swimming pools</a:t>
            </a:r>
          </a:p>
          <a:p>
            <a:endParaRPr lang="en-AU" sz="3200" dirty="0" smtClean="0"/>
          </a:p>
          <a:p>
            <a:endParaRPr lang="en-AU" sz="3200" dirty="0" smtClean="0"/>
          </a:p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20"/>
            <a:ext cx="201622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Equipment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Balls</a:t>
            </a:r>
          </a:p>
          <a:p>
            <a:r>
              <a:rPr lang="en-AU" dirty="0" smtClean="0"/>
              <a:t>Bats</a:t>
            </a:r>
          </a:p>
          <a:p>
            <a:r>
              <a:rPr lang="en-AU" dirty="0" smtClean="0"/>
              <a:t>Helmets</a:t>
            </a:r>
          </a:p>
          <a:p>
            <a:r>
              <a:rPr lang="en-AU" dirty="0" smtClean="0"/>
              <a:t>Gloves</a:t>
            </a:r>
          </a:p>
          <a:p>
            <a:r>
              <a:rPr lang="en-AU" dirty="0" smtClean="0"/>
              <a:t>Catchers’ gear</a:t>
            </a:r>
          </a:p>
          <a:p>
            <a:r>
              <a:rPr lang="en-AU" dirty="0" smtClean="0"/>
              <a:t>Umpires’ gear</a:t>
            </a:r>
          </a:p>
          <a:p>
            <a:r>
              <a:rPr lang="en-AU" dirty="0" smtClean="0"/>
              <a:t>Tees</a:t>
            </a:r>
          </a:p>
          <a:p>
            <a:r>
              <a:rPr lang="en-AU" dirty="0" smtClean="0"/>
              <a:t>Pitching machines</a:t>
            </a:r>
          </a:p>
          <a:p>
            <a:r>
              <a:rPr lang="en-AU" dirty="0" smtClean="0"/>
              <a:t>BBQs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Mowers</a:t>
            </a:r>
          </a:p>
          <a:p>
            <a:r>
              <a:rPr lang="en-AU" dirty="0" smtClean="0"/>
              <a:t>Landscaping equipment</a:t>
            </a:r>
          </a:p>
          <a:p>
            <a:r>
              <a:rPr lang="en-AU" dirty="0" smtClean="0"/>
              <a:t>Line markers</a:t>
            </a:r>
          </a:p>
          <a:p>
            <a:r>
              <a:rPr lang="en-AU" dirty="0" smtClean="0"/>
              <a:t>Canteen equipment</a:t>
            </a:r>
          </a:p>
          <a:p>
            <a:r>
              <a:rPr lang="en-AU" dirty="0" smtClean="0"/>
              <a:t>Bases</a:t>
            </a:r>
          </a:p>
          <a:p>
            <a:r>
              <a:rPr lang="en-AU" dirty="0" smtClean="0"/>
              <a:t>Sunscreen</a:t>
            </a:r>
          </a:p>
          <a:p>
            <a:r>
              <a:rPr lang="en-AU" dirty="0" smtClean="0"/>
              <a:t>Cleaning products</a:t>
            </a:r>
          </a:p>
          <a:p>
            <a:r>
              <a:rPr lang="en-AU" dirty="0" smtClean="0"/>
              <a:t>Computers and software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211223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Education and Training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Committee governance training</a:t>
            </a:r>
          </a:p>
          <a:p>
            <a:r>
              <a:rPr lang="en-AU" dirty="0" smtClean="0"/>
              <a:t>First Aid</a:t>
            </a:r>
          </a:p>
          <a:p>
            <a:r>
              <a:rPr lang="en-AU" dirty="0" smtClean="0"/>
              <a:t>Risk Management</a:t>
            </a:r>
          </a:p>
          <a:p>
            <a:r>
              <a:rPr lang="en-AU" dirty="0" smtClean="0"/>
              <a:t>Financial management</a:t>
            </a:r>
          </a:p>
          <a:p>
            <a:r>
              <a:rPr lang="en-AU" dirty="0" smtClean="0"/>
              <a:t>MYOB</a:t>
            </a:r>
          </a:p>
          <a:p>
            <a:r>
              <a:rPr lang="en-AU" dirty="0" smtClean="0"/>
              <a:t>Volunteer Management</a:t>
            </a:r>
          </a:p>
          <a:p>
            <a:r>
              <a:rPr lang="en-AU" dirty="0" smtClean="0"/>
              <a:t>Marketing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Officials’ training and accreditation courses</a:t>
            </a:r>
          </a:p>
          <a:p>
            <a:r>
              <a:rPr lang="en-AU" dirty="0" smtClean="0"/>
              <a:t>Conflict management</a:t>
            </a:r>
          </a:p>
          <a:p>
            <a:r>
              <a:rPr lang="en-AU" dirty="0" smtClean="0"/>
              <a:t>Groundskeeper course</a:t>
            </a:r>
          </a:p>
          <a:p>
            <a:r>
              <a:rPr lang="en-AU" dirty="0" smtClean="0"/>
              <a:t>Food preparation and service</a:t>
            </a:r>
          </a:p>
          <a:p>
            <a:r>
              <a:rPr lang="en-AU" dirty="0" smtClean="0"/>
              <a:t>Cultural awareness</a:t>
            </a:r>
          </a:p>
          <a:p>
            <a:r>
              <a:rPr lang="en-AU" dirty="0" smtClean="0"/>
              <a:t>Website design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74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Thatch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524</TotalTime>
  <Words>1186</Words>
  <Application>Microsoft Office PowerPoint</Application>
  <PresentationFormat>On-screen Show (4:3)</PresentationFormat>
  <Paragraphs>267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Thatch</vt:lpstr>
      <vt:lpstr>FUNDING SUCCESS</vt:lpstr>
      <vt:lpstr>Have you ever applied for a grant?</vt:lpstr>
      <vt:lpstr>Why do we need grants? </vt:lpstr>
      <vt:lpstr>How much does it cost to run your sport or activity?</vt:lpstr>
      <vt:lpstr>From where is our income derived?</vt:lpstr>
      <vt:lpstr>What can we get funding for?</vt:lpstr>
      <vt:lpstr>Infrastructure</vt:lpstr>
      <vt:lpstr>Equipment</vt:lpstr>
      <vt:lpstr>Education and Training</vt:lpstr>
      <vt:lpstr>Participation Programs</vt:lpstr>
      <vt:lpstr>Volunteer Recognition</vt:lpstr>
      <vt:lpstr>Special Events</vt:lpstr>
      <vt:lpstr>Athlete Assistance</vt:lpstr>
      <vt:lpstr>Where do we start?</vt:lpstr>
      <vt:lpstr>Planning / Scope</vt:lpstr>
      <vt:lpstr>Where do we look? </vt:lpstr>
      <vt:lpstr>Where do we look?</vt:lpstr>
      <vt:lpstr>Where else can we look? </vt:lpstr>
      <vt:lpstr>Funding Cycles </vt:lpstr>
      <vt:lpstr>How to be “Grant Ready”</vt:lpstr>
      <vt:lpstr>Grant Ready Checklist</vt:lpstr>
      <vt:lpstr>Next….</vt:lpstr>
      <vt:lpstr>Guidelines …. Most important!</vt:lpstr>
      <vt:lpstr>Writing the Application</vt:lpstr>
      <vt:lpstr>Writing the Application</vt:lpstr>
      <vt:lpstr>Presentation</vt:lpstr>
      <vt:lpstr>Content</vt:lpstr>
      <vt:lpstr>Content</vt:lpstr>
      <vt:lpstr>Content</vt:lpstr>
      <vt:lpstr>After your success…</vt:lpstr>
      <vt:lpstr>My good luck so far… </vt:lpstr>
      <vt:lpstr>So far ….</vt:lpstr>
      <vt:lpstr>So far….</vt:lpstr>
      <vt:lpstr>…….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SUCCESS</dc:title>
  <dc:creator>Sally West</dc:creator>
  <cp:lastModifiedBy>Sally West</cp:lastModifiedBy>
  <cp:revision>42</cp:revision>
  <dcterms:created xsi:type="dcterms:W3CDTF">2013-08-08T06:51:44Z</dcterms:created>
  <dcterms:modified xsi:type="dcterms:W3CDTF">2013-11-20T04:16:00Z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