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7" r:id="rId3"/>
    <p:sldId id="257" r:id="rId4"/>
    <p:sldId id="264" r:id="rId5"/>
    <p:sldId id="265" r:id="rId6"/>
    <p:sldId id="260" r:id="rId7"/>
    <p:sldId id="268" r:id="rId8"/>
    <p:sldId id="262" r:id="rId9"/>
    <p:sldId id="258" r:id="rId10"/>
    <p:sldId id="266" r:id="rId11"/>
    <p:sldId id="259" r:id="rId12"/>
    <p:sldId id="261" r:id="rId13"/>
    <p:sldId id="269" r:id="rId14"/>
    <p:sldId id="263" r:id="rId15"/>
    <p:sldId id="270" r:id="rId16"/>
    <p:sldId id="272" r:id="rId17"/>
    <p:sldId id="273" r:id="rId18"/>
    <p:sldId id="271"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77FA07-5DE9-4F0E-A8B3-68616E3A398A}" type="datetimeFigureOut">
              <a:rPr lang="en-AU" smtClean="0"/>
              <a:t>12/03/2013</a:t>
            </a:fld>
            <a:endParaRPr lang="en-AU"/>
          </a:p>
        </p:txBody>
      </p:sp>
      <p:sp>
        <p:nvSpPr>
          <p:cNvPr id="17" name="Footer Placeholder 16"/>
          <p:cNvSpPr>
            <a:spLocks noGrp="1"/>
          </p:cNvSpPr>
          <p:nvPr>
            <p:ph type="ftr" sz="quarter" idx="11"/>
          </p:nvPr>
        </p:nvSpPr>
        <p:spPr/>
        <p:txBody>
          <a:bodyPr/>
          <a:lstStyle/>
          <a:p>
            <a:endParaRPr lang="en-AU"/>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8AF207-F42F-45E9-BAB6-9BA11B5E8167}" type="slidenum">
              <a:rPr lang="en-AU" smtClean="0"/>
              <a:t>‹#›</a:t>
            </a:fld>
            <a:endParaRPr lang="en-AU"/>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77FA07-5DE9-4F0E-A8B3-68616E3A398A}" type="datetimeFigureOut">
              <a:rPr lang="en-AU" smtClean="0"/>
              <a:t>12/03/2013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28AF207-F42F-45E9-BAB6-9BA11B5E8167}"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28AF207-F42F-45E9-BAB6-9BA11B5E8167}" type="slidenum">
              <a:rPr lang="en-AU" smtClean="0"/>
              <a:t>‹#›</a:t>
            </a:fld>
            <a:endParaRPr lang="en-A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77FA07-5DE9-4F0E-A8B3-68616E3A398A}" type="datetimeFigureOut">
              <a:rPr lang="en-AU" smtClean="0"/>
              <a:t>12/03/2013</a:t>
            </a:fld>
            <a:endParaRPr lang="en-AU"/>
          </a:p>
        </p:txBody>
      </p:sp>
      <p:sp>
        <p:nvSpPr>
          <p:cNvPr id="5" name="Footer Placeholder 4"/>
          <p:cNvSpPr>
            <a:spLocks noGrp="1"/>
          </p:cNvSpPr>
          <p:nvPr>
            <p:ph type="ftr" sz="quarter" idx="11"/>
          </p:nvPr>
        </p:nvSpPr>
        <p:spPr/>
        <p:txBody>
          <a:bodyPr/>
          <a:lstStyle/>
          <a:p>
            <a:endParaRPr lang="en-AU"/>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77FA07-5DE9-4F0E-A8B3-68616E3A398A}" type="datetimeFigureOut">
              <a:rPr lang="en-AU" smtClean="0"/>
              <a:t>12/03/2013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4361688" y="1026372"/>
            <a:ext cx="457200" cy="441325"/>
          </a:xfrm>
        </p:spPr>
        <p:txBody>
          <a:bodyPr/>
          <a:lstStyle/>
          <a:p>
            <a:fld id="{F28AF207-F42F-45E9-BAB6-9BA11B5E8167}" type="slidenum">
              <a:rPr lang="en-AU" smtClean="0"/>
              <a:t>‹#›</a:t>
            </a:fld>
            <a:endParaRPr lang="en-AU"/>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AU"/>
          </a:p>
        </p:txBody>
      </p:sp>
      <p:sp>
        <p:nvSpPr>
          <p:cNvPr id="4" name="Date Placeholder 3"/>
          <p:cNvSpPr>
            <a:spLocks noGrp="1"/>
          </p:cNvSpPr>
          <p:nvPr>
            <p:ph type="dt" sz="half" idx="10"/>
          </p:nvPr>
        </p:nvSpPr>
        <p:spPr/>
        <p:txBody>
          <a:bodyPr/>
          <a:lstStyle/>
          <a:p>
            <a:fld id="{D177FA07-5DE9-4F0E-A8B3-68616E3A398A}" type="datetimeFigureOut">
              <a:rPr lang="en-AU" smtClean="0"/>
              <a:t>12/03/2013</a:t>
            </a:fld>
            <a:endParaRPr lang="en-A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8AF207-F42F-45E9-BAB6-9BA11B5E8167}" type="slidenum">
              <a:rPr lang="en-AU" smtClean="0"/>
              <a:t>‹#›</a:t>
            </a:fld>
            <a:endParaRPr lang="en-A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177FA07-5DE9-4F0E-A8B3-68616E3A398A}" type="datetimeFigureOut">
              <a:rPr lang="en-AU" smtClean="0"/>
              <a:t>12/03/2013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28AF207-F42F-45E9-BAB6-9BA11B5E8167}" type="slidenum">
              <a:rPr lang="en-AU" smtClean="0"/>
              <a:t>‹#›</a:t>
            </a:fld>
            <a:endParaRPr lang="en-A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77FA07-5DE9-4F0E-A8B3-68616E3A398A}" type="datetimeFigureOut">
              <a:rPr lang="en-AU" smtClean="0"/>
              <a:t>12/03/2013</a:t>
            </a:fld>
            <a:endParaRPr lang="en-AU"/>
          </a:p>
        </p:txBody>
      </p:sp>
      <p:sp>
        <p:nvSpPr>
          <p:cNvPr id="8" name="Footer Placeholder 7"/>
          <p:cNvSpPr>
            <a:spLocks noGrp="1"/>
          </p:cNvSpPr>
          <p:nvPr>
            <p:ph type="ftr" sz="quarter" idx="11"/>
          </p:nvPr>
        </p:nvSpPr>
        <p:spPr>
          <a:xfrm>
            <a:off x="304800" y="6409944"/>
            <a:ext cx="3581400" cy="365760"/>
          </a:xfrm>
        </p:spPr>
        <p:txBody>
          <a:bodyPr/>
          <a:lstStyle/>
          <a:p>
            <a:endParaRPr lang="en-A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8AF207-F42F-45E9-BAB6-9BA11B5E8167}" type="slidenum">
              <a:rPr lang="en-AU" smtClean="0"/>
              <a:t>‹#›</a:t>
            </a:fld>
            <a:endParaRPr lang="en-AU"/>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77FA07-5DE9-4F0E-A8B3-68616E3A398A}" type="datetimeFigureOut">
              <a:rPr lang="en-AU" smtClean="0"/>
              <a:t>12/03/2013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a:xfrm>
            <a:off x="4343400" y="1036020"/>
            <a:ext cx="457200" cy="441325"/>
          </a:xfrm>
        </p:spPr>
        <p:txBody>
          <a:bodyPr/>
          <a:lstStyle/>
          <a:p>
            <a:fld id="{F28AF207-F42F-45E9-BAB6-9BA11B5E8167}"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177FA07-5DE9-4F0E-A8B3-68616E3A398A}" type="datetimeFigureOut">
              <a:rPr lang="en-AU" smtClean="0"/>
              <a:t>12/03/2013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8AF207-F42F-45E9-BAB6-9BA11B5E8167}"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8AF207-F42F-45E9-BAB6-9BA11B5E8167}" type="slidenum">
              <a:rPr lang="en-AU" smtClean="0"/>
              <a:t>‹#›</a:t>
            </a:fld>
            <a:endParaRPr lang="en-A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177FA07-5DE9-4F0E-A8B3-68616E3A398A}" type="datetimeFigureOut">
              <a:rPr lang="en-AU" smtClean="0"/>
              <a:t>12/03/2013</a:t>
            </a:fld>
            <a:endParaRPr lang="en-AU"/>
          </a:p>
        </p:txBody>
      </p:sp>
      <p:sp>
        <p:nvSpPr>
          <p:cNvPr id="6" name="Footer Placeholder 5"/>
          <p:cNvSpPr>
            <a:spLocks noGrp="1"/>
          </p:cNvSpPr>
          <p:nvPr>
            <p:ph type="ftr" sz="quarter" idx="11"/>
          </p:nvPr>
        </p:nvSpPr>
        <p:spPr>
          <a:xfrm>
            <a:off x="301752" y="6410848"/>
            <a:ext cx="3383280" cy="365760"/>
          </a:xfrm>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28AF207-F42F-45E9-BAB6-9BA11B5E8167}" type="slidenum">
              <a:rPr lang="en-AU" smtClean="0"/>
              <a:t>‹#›</a:t>
            </a:fld>
            <a:endParaRPr lang="en-A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177FA07-5DE9-4F0E-A8B3-68616E3A398A}" type="datetimeFigureOut">
              <a:rPr lang="en-AU" smtClean="0"/>
              <a:t>12/03/2013</a:t>
            </a:fld>
            <a:endParaRPr lang="en-AU"/>
          </a:p>
        </p:txBody>
      </p:sp>
      <p:sp>
        <p:nvSpPr>
          <p:cNvPr id="6" name="Footer Placeholder 5"/>
          <p:cNvSpPr>
            <a:spLocks noGrp="1"/>
          </p:cNvSpPr>
          <p:nvPr>
            <p:ph type="ftr" sz="quarter" idx="11"/>
          </p:nvPr>
        </p:nvSpPr>
        <p:spPr>
          <a:xfrm>
            <a:off x="301752" y="6410848"/>
            <a:ext cx="3584448" cy="365760"/>
          </a:xfr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177FA07-5DE9-4F0E-A8B3-68616E3A398A}" type="datetimeFigureOut">
              <a:rPr lang="en-AU" smtClean="0"/>
              <a:t>12/03/2013</a:t>
            </a:fld>
            <a:endParaRPr lang="en-AU"/>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AU"/>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8AF207-F42F-45E9-BAB6-9BA11B5E8167}" type="slidenum">
              <a:rPr lang="en-AU" smtClean="0"/>
              <a:t>‹#›</a:t>
            </a:fld>
            <a:endParaRPr lang="en-AU"/>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usport.gov.au/aas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usport.gov.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2819400"/>
            <a:ext cx="7128792" cy="1752600"/>
          </a:xfrm>
        </p:spPr>
        <p:txBody>
          <a:bodyPr>
            <a:normAutofit/>
          </a:bodyPr>
          <a:lstStyle/>
          <a:p>
            <a:r>
              <a:rPr lang="en-AU" sz="2400" dirty="0" smtClean="0"/>
              <a:t>Increasing club membership</a:t>
            </a:r>
            <a:endParaRPr lang="en-AU" sz="2400" dirty="0"/>
          </a:p>
        </p:txBody>
      </p:sp>
      <p:sp>
        <p:nvSpPr>
          <p:cNvPr id="2" name="Title 1"/>
          <p:cNvSpPr>
            <a:spLocks noGrp="1"/>
          </p:cNvSpPr>
          <p:nvPr>
            <p:ph type="ctrTitle"/>
          </p:nvPr>
        </p:nvSpPr>
        <p:spPr/>
        <p:txBody>
          <a:bodyPr/>
          <a:lstStyle/>
          <a:p>
            <a:r>
              <a:rPr lang="en-AU" dirty="0" smtClean="0"/>
              <a:t>“Build it and they will come”</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5910" y="404664"/>
            <a:ext cx="1688592" cy="97840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274" y="3429000"/>
            <a:ext cx="5137863" cy="255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40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easy to get to?</a:t>
            </a:r>
            <a:endParaRPr lang="en-AU" dirty="0"/>
          </a:p>
        </p:txBody>
      </p:sp>
      <p:sp>
        <p:nvSpPr>
          <p:cNvPr id="3" name="Content Placeholder 2"/>
          <p:cNvSpPr>
            <a:spLocks noGrp="1"/>
          </p:cNvSpPr>
          <p:nvPr>
            <p:ph sz="half" idx="1"/>
          </p:nvPr>
        </p:nvSpPr>
        <p:spPr/>
        <p:txBody>
          <a:bodyPr>
            <a:normAutofit lnSpcReduction="10000"/>
          </a:bodyPr>
          <a:lstStyle/>
          <a:p>
            <a:r>
              <a:rPr lang="en-AU" dirty="0" smtClean="0"/>
              <a:t>Make your fixtures, training, </a:t>
            </a:r>
            <a:r>
              <a:rPr lang="en-AU" dirty="0" smtClean="0"/>
              <a:t>and events </a:t>
            </a:r>
            <a:r>
              <a:rPr lang="en-AU" dirty="0" smtClean="0"/>
              <a:t>easily accessible.  If distances have to be travelled, consider including a transport option in the membership fees.</a:t>
            </a:r>
          </a:p>
          <a:p>
            <a:r>
              <a:rPr lang="en-AU" dirty="0" smtClean="0"/>
              <a:t>Run Aussie T-Ball and Rookie Ball in-house once you increase the numbers.</a:t>
            </a:r>
            <a:endParaRPr lang="en-AU" dirty="0"/>
          </a:p>
          <a:p>
            <a:endParaRPr lang="en-AU" dirty="0"/>
          </a:p>
        </p:txBody>
      </p:sp>
      <p:sp>
        <p:nvSpPr>
          <p:cNvPr id="4" name="Content Placeholder 3"/>
          <p:cNvSpPr>
            <a:spLocks noGrp="1"/>
          </p:cNvSpPr>
          <p:nvPr>
            <p:ph sz="half" idx="2"/>
          </p:nvPr>
        </p:nvSpPr>
        <p:spPr/>
        <p:txBody>
          <a:bodyPr>
            <a:normAutofit lnSpcReduction="10000"/>
          </a:bodyPr>
          <a:lstStyle/>
          <a:p>
            <a:pPr marL="0" indent="0">
              <a:buNone/>
            </a:pP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12776"/>
            <a:ext cx="3666721" cy="471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99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AASC     </a:t>
            </a:r>
            <a:endParaRPr lang="en-AU" dirty="0"/>
          </a:p>
        </p:txBody>
      </p:sp>
      <p:sp>
        <p:nvSpPr>
          <p:cNvPr id="3" name="Content Placeholder 2"/>
          <p:cNvSpPr>
            <a:spLocks noGrp="1"/>
          </p:cNvSpPr>
          <p:nvPr>
            <p:ph sz="quarter" idx="1"/>
          </p:nvPr>
        </p:nvSpPr>
        <p:spPr/>
        <p:txBody>
          <a:bodyPr>
            <a:normAutofit/>
          </a:bodyPr>
          <a:lstStyle/>
          <a:p>
            <a:r>
              <a:rPr lang="en-AU" dirty="0" smtClean="0">
                <a:effectLst/>
              </a:rPr>
              <a:t>The </a:t>
            </a:r>
            <a:r>
              <a:rPr lang="en-AU" dirty="0" smtClean="0">
                <a:effectLst/>
                <a:hlinkClick r:id="rId2"/>
              </a:rPr>
              <a:t>Active After-school Communities (AASC) program</a:t>
            </a:r>
            <a:r>
              <a:rPr lang="en-AU" dirty="0" smtClean="0">
                <a:effectLst/>
              </a:rPr>
              <a:t> provides primary school children with access to sport and structured physical activity after school. It runs in more than 3200 schools and after-school centres across Australia. </a:t>
            </a:r>
          </a:p>
          <a:p>
            <a:r>
              <a:rPr lang="en-AU" dirty="0" smtClean="0">
                <a:effectLst/>
              </a:rPr>
              <a:t>As a club, you can link with the AASC program in many ways. For example, you can run activity sessions in your sport at AASC sites. Research shows children involved in AASC activities are often motivated to join a sports club.</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2304256" cy="97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09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Become a community hub</a:t>
            </a:r>
            <a:endParaRPr lang="en-AU" dirty="0"/>
          </a:p>
        </p:txBody>
      </p:sp>
      <p:sp>
        <p:nvSpPr>
          <p:cNvPr id="3" name="Content Placeholder 2"/>
          <p:cNvSpPr>
            <a:spLocks noGrp="1"/>
          </p:cNvSpPr>
          <p:nvPr>
            <p:ph sz="quarter" idx="1"/>
          </p:nvPr>
        </p:nvSpPr>
        <p:spPr/>
        <p:txBody>
          <a:bodyPr/>
          <a:lstStyle/>
          <a:p>
            <a:r>
              <a:rPr lang="en-AU" dirty="0" smtClean="0">
                <a:effectLst/>
              </a:rPr>
              <a:t>Your club should have a strong community presence so people are aware of what you have to offer. You can raise awareness by promoting fundraisers, writing articles for local newspapers or running clinics at schools. Engage with other groups in the community… fun events, fundraisers etc.</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65104"/>
            <a:ext cx="2714600" cy="179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62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Keep it clean!</a:t>
            </a:r>
            <a:endParaRPr lang="en-AU" dirty="0"/>
          </a:p>
        </p:txBody>
      </p:sp>
      <p:sp>
        <p:nvSpPr>
          <p:cNvPr id="3" name="Content Placeholder 2"/>
          <p:cNvSpPr>
            <a:spLocks noGrp="1"/>
          </p:cNvSpPr>
          <p:nvPr>
            <p:ph sz="quarter" idx="1"/>
          </p:nvPr>
        </p:nvSpPr>
        <p:spPr/>
        <p:txBody>
          <a:bodyPr/>
          <a:lstStyle/>
          <a:p>
            <a:r>
              <a:rPr lang="en-AU" dirty="0" smtClean="0"/>
              <a:t>Facility maintenance is extremely important.  Keep grass mowed, weeds down, paint jobs up to date, toilets clean etc.</a:t>
            </a:r>
          </a:p>
          <a:p>
            <a:r>
              <a:rPr lang="en-AU" dirty="0" smtClean="0"/>
              <a:t>The parent of a potential member will be less than impressed if their first impression of the club is one of general neglect.</a:t>
            </a:r>
            <a:endParaRPr lang="en-A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868" y="4245557"/>
            <a:ext cx="2855847" cy="191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6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 Rewards</a:t>
            </a:r>
            <a:endParaRPr lang="en-AU" dirty="0"/>
          </a:p>
        </p:txBody>
      </p:sp>
      <p:sp>
        <p:nvSpPr>
          <p:cNvPr id="3" name="Content Placeholder 2"/>
          <p:cNvSpPr>
            <a:spLocks noGrp="1"/>
          </p:cNvSpPr>
          <p:nvPr>
            <p:ph sz="quarter" idx="1"/>
          </p:nvPr>
        </p:nvSpPr>
        <p:spPr/>
        <p:txBody>
          <a:bodyPr>
            <a:normAutofit/>
          </a:bodyPr>
          <a:lstStyle/>
          <a:p>
            <a:r>
              <a:rPr lang="en-AU" dirty="0" smtClean="0">
                <a:effectLst/>
              </a:rPr>
              <a:t>Any club serious about building membership will need to have enough volunteers to cope with the increased workload. You should have plans in place to recruit volunteers, assign their roles, ensure they are not overloaded and to recognise and reward their input.</a:t>
            </a:r>
          </a:p>
          <a:p>
            <a:r>
              <a:rPr lang="en-AU" dirty="0" smtClean="0"/>
              <a:t>Build a volunteer reward scheme into the calculation of player fees to encourage volunteering within the club.</a:t>
            </a:r>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564" y="5157192"/>
            <a:ext cx="1524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774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Fun, fun, fun…</a:t>
            </a:r>
            <a:endParaRPr lang="en-AU" dirty="0"/>
          </a:p>
        </p:txBody>
      </p:sp>
      <p:sp>
        <p:nvSpPr>
          <p:cNvPr id="3" name="Content Placeholder 2"/>
          <p:cNvSpPr>
            <a:spLocks noGrp="1"/>
          </p:cNvSpPr>
          <p:nvPr>
            <p:ph sz="quarter" idx="1"/>
          </p:nvPr>
        </p:nvSpPr>
        <p:spPr/>
        <p:txBody>
          <a:bodyPr/>
          <a:lstStyle/>
          <a:p>
            <a:r>
              <a:rPr lang="en-AU" dirty="0" smtClean="0"/>
              <a:t>Make sure that your club is “not just about the sport”.</a:t>
            </a:r>
          </a:p>
          <a:p>
            <a:endParaRPr lang="en-AU" dirty="0"/>
          </a:p>
          <a:p>
            <a:pPr marL="0" indent="0">
              <a:buNone/>
            </a:pPr>
            <a:endParaRPr lang="en-AU" dirty="0" smtClean="0"/>
          </a:p>
          <a:p>
            <a:pPr marL="0" indent="0">
              <a:buNone/>
            </a:pPr>
            <a:endParaRPr lang="en-AU" dirty="0" smtClean="0"/>
          </a:p>
          <a:p>
            <a:pPr marL="0" indent="0">
              <a:buNone/>
            </a:pPr>
            <a:endParaRPr lang="en-AU" dirty="0" smtClean="0"/>
          </a:p>
          <a:p>
            <a:r>
              <a:rPr lang="en-AU" dirty="0" smtClean="0"/>
              <a:t>Run social and novelty events throughout the season and off-season.  Keeping in touch with people in the off-season will encourage them to return.</a:t>
            </a:r>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48880"/>
            <a:ext cx="302433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03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Positive or it’s pointless….</a:t>
            </a:r>
            <a:endParaRPr lang="en-AU" dirty="0"/>
          </a:p>
        </p:txBody>
      </p:sp>
      <p:sp>
        <p:nvSpPr>
          <p:cNvPr id="3" name="Content Placeholder 2"/>
          <p:cNvSpPr>
            <a:spLocks noGrp="1"/>
          </p:cNvSpPr>
          <p:nvPr>
            <p:ph sz="quarter" idx="1"/>
          </p:nvPr>
        </p:nvSpPr>
        <p:spPr/>
        <p:txBody>
          <a:bodyPr>
            <a:normAutofit/>
          </a:bodyPr>
          <a:lstStyle/>
          <a:p>
            <a:r>
              <a:rPr lang="en-AU" dirty="0" smtClean="0"/>
              <a:t>Develop a positive behaviour plan for your club members and supporters.  Ensure that all members and supporters agree to abide by club codes of conduct as a part of their membership application.</a:t>
            </a:r>
          </a:p>
          <a:p>
            <a:r>
              <a:rPr lang="en-AU" dirty="0" smtClean="0"/>
              <a:t>Adopt programs such at the Qld </a:t>
            </a:r>
            <a:r>
              <a:rPr lang="en-AU" dirty="0" err="1" smtClean="0"/>
              <a:t>Govt</a:t>
            </a:r>
            <a:r>
              <a:rPr lang="en-AU" dirty="0" smtClean="0"/>
              <a:t> POIP.</a:t>
            </a:r>
          </a:p>
          <a:p>
            <a:endParaRPr lang="en-AU"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339573"/>
            <a:ext cx="228251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352306"/>
            <a:ext cx="2244080" cy="148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07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Don’t spoil the fun for others…</a:t>
            </a:r>
            <a:endParaRPr lang="en-AU" dirty="0"/>
          </a:p>
        </p:txBody>
      </p:sp>
      <p:sp>
        <p:nvSpPr>
          <p:cNvPr id="3" name="Content Placeholder 2"/>
          <p:cNvSpPr>
            <a:spLocks noGrp="1"/>
          </p:cNvSpPr>
          <p:nvPr>
            <p:ph sz="quarter" idx="1"/>
          </p:nvPr>
        </p:nvSpPr>
        <p:spPr/>
        <p:txBody>
          <a:bodyPr>
            <a:normAutofit lnSpcReduction="10000"/>
          </a:bodyPr>
          <a:lstStyle/>
          <a:p>
            <a:r>
              <a:rPr lang="en-AU" dirty="0" smtClean="0"/>
              <a:t>Many sports/clubs lose members or potential members because of bad behaviour by players or spectators.  Club officials must insist on acceptable behaviour at all times.  This will change depending on the clients present at the time.</a:t>
            </a:r>
          </a:p>
          <a:p>
            <a:r>
              <a:rPr lang="en-AU" dirty="0" smtClean="0"/>
              <a:t>Control alcohol consumption….many people leave clubs because of the poor behaviour of a few intoxicated people.  Join the Good Sports Program.  Make sure all canteen staff serving alcohol have an RSA certificate and abide by the licensing regulations.</a:t>
            </a:r>
          </a:p>
          <a:p>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013176"/>
            <a:ext cx="162018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6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Ask the girls…</a:t>
            </a:r>
            <a:endParaRPr lang="en-AU" dirty="0"/>
          </a:p>
        </p:txBody>
      </p:sp>
      <p:sp>
        <p:nvSpPr>
          <p:cNvPr id="3" name="Content Placeholder 2"/>
          <p:cNvSpPr>
            <a:spLocks noGrp="1"/>
          </p:cNvSpPr>
          <p:nvPr>
            <p:ph sz="quarter" idx="1"/>
          </p:nvPr>
        </p:nvSpPr>
        <p:spPr/>
        <p:txBody>
          <a:bodyPr/>
          <a:lstStyle/>
          <a:p>
            <a:r>
              <a:rPr lang="en-AU" dirty="0" smtClean="0"/>
              <a:t>50% of your potential members in the community are female but only a small percentage of the current Baseball Qld player base is female.</a:t>
            </a:r>
          </a:p>
          <a:p>
            <a:pPr lvl="1"/>
            <a:r>
              <a:rPr lang="en-AU" dirty="0" smtClean="0"/>
              <a:t>ATB … 20%,  Rookie Ball and Little League 13%, U14, 16 and 18s 10%, Seniors and Masters 3%</a:t>
            </a:r>
          </a:p>
          <a:p>
            <a:pPr marL="457200" lvl="1" indent="0">
              <a:buNone/>
            </a:pPr>
            <a:r>
              <a:rPr lang="en-AU" dirty="0" smtClean="0"/>
              <a:t>Clubs that are growing are targeting girls. BQ has a Girls’ and </a:t>
            </a:r>
            <a:r>
              <a:rPr lang="en-AU" dirty="0" err="1" smtClean="0"/>
              <a:t>Womens</a:t>
            </a:r>
            <a:r>
              <a:rPr lang="en-AU" dirty="0" smtClean="0"/>
              <a:t>’ Development Program to offer those players a representative pathway.</a:t>
            </a:r>
            <a:endParaRPr lang="en-A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2881"/>
            <a:ext cx="2592288"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31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Spread the word…</a:t>
            </a:r>
            <a:endParaRPr lang="en-AU" dirty="0"/>
          </a:p>
        </p:txBody>
      </p:sp>
      <p:sp>
        <p:nvSpPr>
          <p:cNvPr id="3" name="Content Placeholder 2"/>
          <p:cNvSpPr>
            <a:spLocks noGrp="1"/>
          </p:cNvSpPr>
          <p:nvPr>
            <p:ph sz="quarter" idx="1"/>
          </p:nvPr>
        </p:nvSpPr>
        <p:spPr/>
        <p:txBody>
          <a:bodyPr/>
          <a:lstStyle/>
          <a:p>
            <a:r>
              <a:rPr lang="en-AU" dirty="0" smtClean="0"/>
              <a:t>Promotion of your club out in the community is paramount to increasing membership.  Good marketing involves a multi-faceted approach and money needs to be set aside in each annual budget for promotional activities.  Grants are also sometimes available to assist with these costs.  For more information, see our presentation, “Raising your club profile”.</a:t>
            </a:r>
            <a:endParaRPr lang="en-A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505054"/>
            <a:ext cx="1986136" cy="180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68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do we need to increase membership?	</a:t>
            </a:r>
            <a:endParaRPr lang="en-AU" dirty="0"/>
          </a:p>
        </p:txBody>
      </p:sp>
      <p:sp>
        <p:nvSpPr>
          <p:cNvPr id="3" name="Content Placeholder 2"/>
          <p:cNvSpPr>
            <a:spLocks noGrp="1"/>
          </p:cNvSpPr>
          <p:nvPr>
            <p:ph sz="quarter" idx="1"/>
          </p:nvPr>
        </p:nvSpPr>
        <p:spPr/>
        <p:txBody>
          <a:bodyPr>
            <a:normAutofit/>
          </a:bodyPr>
          <a:lstStyle/>
          <a:p>
            <a:r>
              <a:rPr lang="en-AU" dirty="0" smtClean="0"/>
              <a:t>Increased player talent pool</a:t>
            </a:r>
          </a:p>
          <a:p>
            <a:r>
              <a:rPr lang="en-AU" dirty="0" smtClean="0"/>
              <a:t>Increased revenue  -  player fees</a:t>
            </a:r>
          </a:p>
          <a:p>
            <a:pPr marL="0" indent="0">
              <a:buNone/>
            </a:pPr>
            <a:r>
              <a:rPr lang="en-AU" dirty="0"/>
              <a:t> </a:t>
            </a:r>
            <a:r>
              <a:rPr lang="en-AU" dirty="0" smtClean="0"/>
              <a:t>                                      -  sponsorship potential</a:t>
            </a:r>
          </a:p>
          <a:p>
            <a:pPr marL="0" indent="0">
              <a:buNone/>
            </a:pPr>
            <a:r>
              <a:rPr lang="en-AU" dirty="0"/>
              <a:t> </a:t>
            </a:r>
            <a:r>
              <a:rPr lang="en-AU" dirty="0" smtClean="0"/>
              <a:t>                                      -  event profit</a:t>
            </a:r>
          </a:p>
          <a:p>
            <a:pPr marL="0" indent="0">
              <a:buNone/>
            </a:pPr>
            <a:r>
              <a:rPr lang="en-AU" dirty="0"/>
              <a:t> </a:t>
            </a:r>
            <a:r>
              <a:rPr lang="en-AU" dirty="0" smtClean="0"/>
              <a:t>                                      -  more likely to get grants</a:t>
            </a:r>
          </a:p>
          <a:p>
            <a:r>
              <a:rPr lang="en-AU" dirty="0" smtClean="0"/>
              <a:t>Increased number of potential volunteers</a:t>
            </a:r>
          </a:p>
          <a:p>
            <a:r>
              <a:rPr lang="en-AU" dirty="0" smtClean="0"/>
              <a:t>Decreased cost to each member for set costs such as facility maintenance, admin costs etc.</a:t>
            </a:r>
          </a:p>
          <a:p>
            <a:r>
              <a:rPr lang="en-AU" dirty="0" smtClean="0"/>
              <a:t>Club has a financially viable future.</a:t>
            </a:r>
            <a:endParaRPr lang="en-AU" dirty="0"/>
          </a:p>
        </p:txBody>
      </p:sp>
    </p:spTree>
    <p:extLst>
      <p:ext uri="{BB962C8B-B14F-4D97-AF65-F5344CB8AC3E}">
        <p14:creationId xmlns:p14="http://schemas.microsoft.com/office/powerpoint/2010/main" val="222685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did we find this out?</a:t>
            </a:r>
            <a:endParaRPr lang="en-AU" dirty="0"/>
          </a:p>
        </p:txBody>
      </p:sp>
      <p:sp>
        <p:nvSpPr>
          <p:cNvPr id="3" name="Content Placeholder 2"/>
          <p:cNvSpPr>
            <a:spLocks noGrp="1"/>
          </p:cNvSpPr>
          <p:nvPr>
            <p:ph sz="quarter" idx="1"/>
          </p:nvPr>
        </p:nvSpPr>
        <p:spPr/>
        <p:txBody>
          <a:bodyPr/>
          <a:lstStyle/>
          <a:p>
            <a:pPr marL="0" indent="0">
              <a:buNone/>
            </a:pPr>
            <a:r>
              <a:rPr lang="en-AU" dirty="0" smtClean="0"/>
              <a:t>Thanks to the following sources of information….</a:t>
            </a:r>
          </a:p>
          <a:p>
            <a:pPr marL="0" indent="0">
              <a:buNone/>
            </a:pPr>
            <a:endParaRPr lang="en-AU" dirty="0" smtClean="0"/>
          </a:p>
          <a:p>
            <a:r>
              <a:rPr lang="en-AU" dirty="0" smtClean="0"/>
              <a:t>Australian Sports Commission </a:t>
            </a:r>
          </a:p>
          <a:p>
            <a:pPr marL="0" indent="0">
              <a:buNone/>
            </a:pPr>
            <a:r>
              <a:rPr lang="en-AU" i="1" dirty="0"/>
              <a:t> </a:t>
            </a:r>
            <a:r>
              <a:rPr lang="en-AU" i="1" dirty="0" smtClean="0"/>
              <a:t>  </a:t>
            </a:r>
            <a:r>
              <a:rPr lang="en-AU" i="1" dirty="0" smtClean="0">
                <a:hlinkClick r:id="rId2"/>
              </a:rPr>
              <a:t>www.ausport.gov.au</a:t>
            </a:r>
            <a:endParaRPr lang="en-AU" dirty="0" smtClean="0"/>
          </a:p>
          <a:p>
            <a:r>
              <a:rPr lang="en-AU" dirty="0" smtClean="0"/>
              <a:t>Sport England</a:t>
            </a:r>
          </a:p>
          <a:p>
            <a:r>
              <a:rPr lang="en-AU" dirty="0" smtClean="0"/>
              <a:t>Good Sports</a:t>
            </a:r>
          </a:p>
          <a:p>
            <a:r>
              <a:rPr lang="en-AU" dirty="0" smtClean="0"/>
              <a:t>NZ Orienteering Federation 2000</a:t>
            </a:r>
          </a:p>
          <a:p>
            <a:r>
              <a:rPr lang="en-AU" dirty="0" smtClean="0"/>
              <a:t>Sports Marketing Workshop 2009</a:t>
            </a:r>
          </a:p>
          <a:p>
            <a:pPr marL="0" indent="0">
              <a:buNone/>
            </a:pPr>
            <a:r>
              <a:rPr lang="en-AU" dirty="0"/>
              <a:t> </a:t>
            </a:r>
            <a:r>
              <a:rPr lang="en-AU" dirty="0" smtClean="0"/>
              <a:t>  </a:t>
            </a:r>
            <a:r>
              <a:rPr lang="en-AU" i="1" dirty="0" smtClean="0"/>
              <a:t>“Grow your Sports Club” </a:t>
            </a:r>
            <a:r>
              <a:rPr lang="en-AU" i="1" dirty="0" err="1" smtClean="0"/>
              <a:t>Svend</a:t>
            </a:r>
            <a:r>
              <a:rPr lang="en-AU" i="1" dirty="0" smtClean="0"/>
              <a:t> </a:t>
            </a:r>
            <a:r>
              <a:rPr lang="en-AU" i="1" dirty="0" err="1" smtClean="0"/>
              <a:t>Elkjaer</a:t>
            </a:r>
            <a:endParaRPr lang="en-AU" dirty="0"/>
          </a:p>
        </p:txBody>
      </p:sp>
    </p:spTree>
    <p:extLst>
      <p:ext uri="{BB962C8B-B14F-4D97-AF65-F5344CB8AC3E}">
        <p14:creationId xmlns:p14="http://schemas.microsoft.com/office/powerpoint/2010/main" val="315064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are we going?</a:t>
            </a:r>
            <a:endParaRPr lang="en-AU" dirty="0"/>
          </a:p>
        </p:txBody>
      </p:sp>
      <p:sp>
        <p:nvSpPr>
          <p:cNvPr id="3" name="Content Placeholder 2"/>
          <p:cNvSpPr>
            <a:spLocks noGrp="1"/>
          </p:cNvSpPr>
          <p:nvPr>
            <p:ph sz="quarter" idx="1"/>
          </p:nvPr>
        </p:nvSpPr>
        <p:spPr/>
        <p:txBody>
          <a:bodyPr>
            <a:normAutofit/>
          </a:bodyPr>
          <a:lstStyle/>
          <a:p>
            <a:r>
              <a:rPr lang="en-AU" dirty="0" smtClean="0"/>
              <a:t>Club Vision and Strategic Plan</a:t>
            </a:r>
          </a:p>
          <a:p>
            <a:pPr marL="0" indent="0">
              <a:buNone/>
            </a:pPr>
            <a:r>
              <a:rPr lang="en-AU" dirty="0" smtClean="0"/>
              <a:t>Successful clubs have a vision of what they want their club to be – who and what the club is for and what they are trying to achieve. They want to look after current members and future members, and they have planned how to increase participation and membership. </a:t>
            </a:r>
          </a:p>
          <a:p>
            <a:pPr marL="0" indent="0">
              <a:buNone/>
            </a:pPr>
            <a:r>
              <a:rPr lang="en-AU" dirty="0" smtClean="0"/>
              <a:t>Membership initiatives should be identified in the Club Strategic Plan.</a:t>
            </a:r>
            <a:endParaRPr lang="en-AU" dirty="0"/>
          </a:p>
          <a:p>
            <a:endParaRPr lang="en-AU" dirty="0"/>
          </a:p>
        </p:txBody>
      </p:sp>
    </p:spTree>
    <p:extLst>
      <p:ext uri="{BB962C8B-B14F-4D97-AF65-F5344CB8AC3E}">
        <p14:creationId xmlns:p14="http://schemas.microsoft.com/office/powerpoint/2010/main" val="144520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34400" cy="758952"/>
          </a:xfrm>
        </p:spPr>
        <p:txBody>
          <a:bodyPr/>
          <a:lstStyle/>
          <a:p>
            <a:r>
              <a:rPr lang="en-AU" dirty="0" smtClean="0"/>
              <a:t>“Welcome to our club”…</a:t>
            </a:r>
            <a:endParaRPr lang="en-AU" dirty="0"/>
          </a:p>
        </p:txBody>
      </p:sp>
      <p:sp>
        <p:nvSpPr>
          <p:cNvPr id="3" name="Content Placeholder 2"/>
          <p:cNvSpPr>
            <a:spLocks noGrp="1"/>
          </p:cNvSpPr>
          <p:nvPr>
            <p:ph sz="quarter" idx="1"/>
          </p:nvPr>
        </p:nvSpPr>
        <p:spPr/>
        <p:txBody>
          <a:bodyPr>
            <a:normAutofit/>
          </a:bodyPr>
          <a:lstStyle/>
          <a:p>
            <a:r>
              <a:rPr lang="en-AU" dirty="0" smtClean="0"/>
              <a:t>Make new members feel welcome.</a:t>
            </a:r>
          </a:p>
          <a:p>
            <a:r>
              <a:rPr lang="en-AU" dirty="0" smtClean="0"/>
              <a:t>Studies show that a healthy, welcoming environment at a sports club can significantly increase potential membership.  Successful customer based businesses all recognise the need to be welcoming to their clients (McDonalds, Hogs Breathe Café, </a:t>
            </a:r>
            <a:r>
              <a:rPr lang="en-AU" dirty="0" err="1" smtClean="0"/>
              <a:t>Woolies</a:t>
            </a:r>
            <a:r>
              <a:rPr lang="en-AU" dirty="0" smtClean="0"/>
              <a:t>)</a:t>
            </a:r>
          </a:p>
          <a:p>
            <a:r>
              <a:rPr lang="en-AU" dirty="0" smtClean="0"/>
              <a:t>Make sure the person whose contact details are on club promotions is friendly, welcoming and has all relevant information.  They must be the club’s salesperson.</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88640"/>
            <a:ext cx="1367617" cy="1080120"/>
          </a:xfrm>
          <a:prstGeom prst="rect">
            <a:avLst/>
          </a:prstGeom>
        </p:spPr>
      </p:pic>
    </p:spTree>
    <p:extLst>
      <p:ext uri="{BB962C8B-B14F-4D97-AF65-F5344CB8AC3E}">
        <p14:creationId xmlns:p14="http://schemas.microsoft.com/office/powerpoint/2010/main" val="139928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Recruitment</a:t>
            </a:r>
            <a:endParaRPr lang="en-AU" dirty="0"/>
          </a:p>
        </p:txBody>
      </p:sp>
      <p:sp>
        <p:nvSpPr>
          <p:cNvPr id="5" name="Content Placeholder 4"/>
          <p:cNvSpPr>
            <a:spLocks noGrp="1"/>
          </p:cNvSpPr>
          <p:nvPr>
            <p:ph sz="quarter" idx="1"/>
          </p:nvPr>
        </p:nvSpPr>
        <p:spPr/>
        <p:txBody>
          <a:bodyPr/>
          <a:lstStyle/>
          <a:p>
            <a:r>
              <a:rPr lang="en-AU" dirty="0" smtClean="0"/>
              <a:t>Complete the Aussie T-Ball planner sent to the club pre-season each year.  It contains a template for a marketing and recruitment program for your club.  These strategies are then used in conjunction with the Baseball Qld school recruitment program.</a:t>
            </a:r>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4293096"/>
            <a:ext cx="2357624" cy="1743045"/>
          </a:xfrm>
          <a:prstGeom prst="rect">
            <a:avLst/>
          </a:prstGeom>
        </p:spPr>
      </p:pic>
    </p:spTree>
    <p:extLst>
      <p:ext uri="{BB962C8B-B14F-4D97-AF65-F5344CB8AC3E}">
        <p14:creationId xmlns:p14="http://schemas.microsoft.com/office/powerpoint/2010/main" val="308004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Try before you buy….</a:t>
            </a:r>
            <a:endParaRPr lang="en-AU" dirty="0"/>
          </a:p>
        </p:txBody>
      </p:sp>
      <p:sp>
        <p:nvSpPr>
          <p:cNvPr id="3" name="Content Placeholder 2"/>
          <p:cNvSpPr>
            <a:spLocks noGrp="1"/>
          </p:cNvSpPr>
          <p:nvPr>
            <p:ph sz="quarter" idx="1"/>
          </p:nvPr>
        </p:nvSpPr>
        <p:spPr/>
        <p:txBody>
          <a:bodyPr>
            <a:normAutofit/>
          </a:bodyPr>
          <a:lstStyle/>
          <a:p>
            <a:r>
              <a:rPr lang="en-AU" dirty="0" smtClean="0">
                <a:effectLst/>
              </a:rPr>
              <a:t>Run a ‘Come and Try’ day — this allows your club to provide a quick taste of your sport. These can be held in conjunction with AASC program providers or local schools, but need to be promoted widely and it is important that people are then able to immediately join a club or start a competitive season.</a:t>
            </a:r>
          </a:p>
          <a:p>
            <a:r>
              <a:rPr lang="en-AU" dirty="0" smtClean="0"/>
              <a:t>For more information on running a “Come and Try Day” see other article on this page of website.</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5013176"/>
            <a:ext cx="981075" cy="137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36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will it cost??</a:t>
            </a:r>
            <a:endParaRPr lang="en-AU" dirty="0"/>
          </a:p>
        </p:txBody>
      </p:sp>
      <p:sp>
        <p:nvSpPr>
          <p:cNvPr id="3" name="Content Placeholder 2"/>
          <p:cNvSpPr>
            <a:spLocks noGrp="1"/>
          </p:cNvSpPr>
          <p:nvPr>
            <p:ph sz="quarter" idx="1"/>
          </p:nvPr>
        </p:nvSpPr>
        <p:spPr/>
        <p:txBody>
          <a:bodyPr>
            <a:normAutofit/>
          </a:bodyPr>
          <a:lstStyle/>
          <a:p>
            <a:r>
              <a:rPr lang="en-AU" dirty="0"/>
              <a:t>Don’t price yourself out of the market but … don’t devalue your </a:t>
            </a:r>
            <a:r>
              <a:rPr lang="en-AU" dirty="0" smtClean="0"/>
              <a:t>membership.</a:t>
            </a:r>
          </a:p>
          <a:p>
            <a:r>
              <a:rPr lang="en-AU" dirty="0" smtClean="0"/>
              <a:t>Calculate player fees to accurately reflect the real costs of running the club and providing a quality experience.  Show members the breakdown and remember to include money for a “sinking” fund for ongoing maintenance.</a:t>
            </a:r>
          </a:p>
          <a:p>
            <a:r>
              <a:rPr lang="en-AU" dirty="0" smtClean="0"/>
              <a:t>Give members the option to pay the premium fee or to reduce the fee by volunteering in some capacity.</a:t>
            </a:r>
          </a:p>
          <a:p>
            <a:r>
              <a:rPr lang="en-AU" dirty="0" smtClean="0"/>
              <a:t>Members are prepared to pay for quality.</a:t>
            </a:r>
            <a:endParaRPr lang="en-AU" dirty="0"/>
          </a:p>
        </p:txBody>
      </p:sp>
    </p:spTree>
    <p:extLst>
      <p:ext uri="{BB962C8B-B14F-4D97-AF65-F5344CB8AC3E}">
        <p14:creationId xmlns:p14="http://schemas.microsoft.com/office/powerpoint/2010/main" val="110300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I get for my money?</a:t>
            </a:r>
            <a:endParaRPr lang="en-AU" dirty="0"/>
          </a:p>
        </p:txBody>
      </p:sp>
      <p:sp>
        <p:nvSpPr>
          <p:cNvPr id="3" name="Content Placeholder 2"/>
          <p:cNvSpPr>
            <a:spLocks noGrp="1"/>
          </p:cNvSpPr>
          <p:nvPr>
            <p:ph sz="quarter" idx="1"/>
          </p:nvPr>
        </p:nvSpPr>
        <p:spPr/>
        <p:txBody>
          <a:bodyPr>
            <a:normAutofit/>
          </a:bodyPr>
          <a:lstStyle/>
          <a:p>
            <a:r>
              <a:rPr lang="en-AU" dirty="0" smtClean="0">
                <a:effectLst/>
              </a:rPr>
              <a:t>Since club members will only keep coming back if they are enjoying what they are doing, it is important that accredited, experienced coaches and officials are delivering activities.  Encourage club volunteers to undertake appropriate training and recognise their achievements along with players.</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5240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319586"/>
            <a:ext cx="23812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66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they want?</a:t>
            </a:r>
            <a:endParaRPr lang="en-AU" dirty="0"/>
          </a:p>
        </p:txBody>
      </p:sp>
      <p:sp>
        <p:nvSpPr>
          <p:cNvPr id="3" name="Content Placeholder 2"/>
          <p:cNvSpPr>
            <a:spLocks noGrp="1"/>
          </p:cNvSpPr>
          <p:nvPr>
            <p:ph sz="quarter" idx="1"/>
          </p:nvPr>
        </p:nvSpPr>
        <p:spPr/>
        <p:txBody>
          <a:bodyPr>
            <a:normAutofit/>
          </a:bodyPr>
          <a:lstStyle/>
          <a:p>
            <a:r>
              <a:rPr lang="en-AU" dirty="0" smtClean="0">
                <a:effectLst/>
              </a:rPr>
              <a:t>Be flexible to your members’ needs. </a:t>
            </a:r>
          </a:p>
          <a:p>
            <a:r>
              <a:rPr lang="en-AU" dirty="0" smtClean="0">
                <a:effectLst/>
              </a:rPr>
              <a:t>If your club has declining membership, it might be time to listen to what members and potential members want and start providing it. One way to achieve this is through a survey of current and potential members. </a:t>
            </a:r>
          </a:p>
          <a:p>
            <a:r>
              <a:rPr lang="en-AU" dirty="0" smtClean="0">
                <a:effectLst/>
              </a:rPr>
              <a:t>It may mean changing how and when a sport is played. </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69160"/>
            <a:ext cx="15240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6637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1365</TotalTime>
  <Words>1229</Words>
  <Application>Microsoft Office PowerPoint</Application>
  <PresentationFormat>On-screen Show (4:3)</PresentationFormat>
  <Paragraphs>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“Build it and they will come”</vt:lpstr>
      <vt:lpstr>Why do we need to increase membership? </vt:lpstr>
      <vt:lpstr>Where are we going?</vt:lpstr>
      <vt:lpstr>“Welcome to our club”…</vt:lpstr>
      <vt:lpstr>Recruitment</vt:lpstr>
      <vt:lpstr>Try before you buy….</vt:lpstr>
      <vt:lpstr>What will it cost??</vt:lpstr>
      <vt:lpstr>What do I get for my money?</vt:lpstr>
      <vt:lpstr>What do they want?</vt:lpstr>
      <vt:lpstr>Is it easy to get to?</vt:lpstr>
      <vt:lpstr>AASC     </vt:lpstr>
      <vt:lpstr>Become a community hub</vt:lpstr>
      <vt:lpstr>Keep it clean!</vt:lpstr>
      <vt:lpstr>Volunteer Rewards</vt:lpstr>
      <vt:lpstr>Fun, fun, fun…</vt:lpstr>
      <vt:lpstr>Positive or it’s pointless….</vt:lpstr>
      <vt:lpstr>Don’t spoil the fun for others…</vt:lpstr>
      <vt:lpstr>Ask the girls…</vt:lpstr>
      <vt:lpstr>Spread the word…</vt:lpstr>
      <vt:lpstr>Where did we find this 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it and they will come”</dc:title>
  <dc:creator>Sally West</dc:creator>
  <cp:lastModifiedBy>Sally West</cp:lastModifiedBy>
  <cp:revision>23</cp:revision>
  <dcterms:created xsi:type="dcterms:W3CDTF">2013-03-11T02:26:13Z</dcterms:created>
  <dcterms:modified xsi:type="dcterms:W3CDTF">2013-03-12T01:14:12Z</dcterms:modified>
</cp:coreProperties>
</file>