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98" r:id="rId11"/>
    <p:sldId id="265" r:id="rId12"/>
    <p:sldId id="266" r:id="rId13"/>
    <p:sldId id="267" r:id="rId14"/>
    <p:sldId id="268" r:id="rId15"/>
    <p:sldId id="269" r:id="rId16"/>
    <p:sldId id="270" r:id="rId17"/>
    <p:sldId id="271" r:id="rId18"/>
    <p:sldId id="272" r:id="rId19"/>
    <p:sldId id="273" r:id="rId20"/>
    <p:sldId id="274" r:id="rId21"/>
    <p:sldId id="277" r:id="rId22"/>
    <p:sldId id="279" r:id="rId23"/>
    <p:sldId id="278" r:id="rId24"/>
    <p:sldId id="275" r:id="rId25"/>
    <p:sldId id="276" r:id="rId26"/>
    <p:sldId id="297" r:id="rId27"/>
    <p:sldId id="280" r:id="rId28"/>
    <p:sldId id="299" r:id="rId29"/>
    <p:sldId id="281" r:id="rId30"/>
    <p:sldId id="282" r:id="rId31"/>
    <p:sldId id="300" r:id="rId32"/>
    <p:sldId id="283" r:id="rId33"/>
    <p:sldId id="285" r:id="rId34"/>
    <p:sldId id="286" r:id="rId35"/>
    <p:sldId id="284" r:id="rId36"/>
    <p:sldId id="287" r:id="rId37"/>
    <p:sldId id="301" r:id="rId38"/>
    <p:sldId id="290" r:id="rId39"/>
    <p:sldId id="288" r:id="rId40"/>
    <p:sldId id="289" r:id="rId41"/>
    <p:sldId id="302" r:id="rId42"/>
    <p:sldId id="291" r:id="rId43"/>
    <p:sldId id="292" r:id="rId44"/>
    <p:sldId id="293" r:id="rId45"/>
    <p:sldId id="294" r:id="rId46"/>
    <p:sldId id="295" r:id="rId47"/>
    <p:sldId id="29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BBA0C15-F594-4BDC-9A9F-0649E1C36C6D}" type="datetimeFigureOut">
              <a:rPr lang="en-AU" smtClean="0"/>
              <a:t>13/03/2013</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E562A29-26D3-48CE-AAAE-7B3C3B501FF3}"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5E562A29-26D3-48CE-AAAE-7B3C3B501FF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5E562A29-26D3-48CE-AAAE-7B3C3B501FF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5E562A29-26D3-48CE-AAAE-7B3C3B501FF3}" type="slidenum">
              <a:rPr lang="en-AU" smtClean="0"/>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5E562A29-26D3-48CE-AAAE-7B3C3B501FF3}"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5E562A29-26D3-48CE-AAAE-7B3C3B501FF3}" type="slidenum">
              <a:rPr lang="en-AU" smtClean="0"/>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5E562A29-26D3-48CE-AAAE-7B3C3B501FF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5E562A29-26D3-48CE-AAAE-7B3C3B501FF3}" type="slidenum">
              <a:rPr lang="en-AU" smtClean="0"/>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BBA0C15-F594-4BDC-9A9F-0649E1C36C6D}" type="datetimeFigureOut">
              <a:rPr lang="en-AU" smtClean="0"/>
              <a:t>13/03/2013</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5E562A29-26D3-48CE-AAAE-7B3C3B501FF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BBA0C15-F594-4BDC-9A9F-0649E1C36C6D}" type="datetimeFigureOut">
              <a:rPr lang="en-AU" smtClean="0"/>
              <a:t>13/03/2013</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5E562A29-26D3-48CE-AAAE-7B3C3B501FF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BBA0C15-F594-4BDC-9A9F-0649E1C36C6D}" type="datetimeFigureOut">
              <a:rPr lang="en-AU" smtClean="0"/>
              <a:t>13/03/2013</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E562A29-26D3-48CE-AAAE-7B3C3B501FF3}"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BBA0C15-F594-4BDC-9A9F-0649E1C36C6D}" type="datetimeFigureOut">
              <a:rPr lang="en-AU" smtClean="0"/>
              <a:t>13/03/2013</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E562A29-26D3-48CE-AAAE-7B3C3B501FF3}"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Raising your Club’s Profile</a:t>
            </a:r>
            <a:endParaRPr lang="en-AU" dirty="0"/>
          </a:p>
        </p:txBody>
      </p:sp>
      <p:sp>
        <p:nvSpPr>
          <p:cNvPr id="3" name="Subtitle 2"/>
          <p:cNvSpPr>
            <a:spLocks noGrp="1"/>
          </p:cNvSpPr>
          <p:nvPr>
            <p:ph type="subTitle" idx="1"/>
          </p:nvPr>
        </p:nvSpPr>
        <p:spPr/>
        <p:txBody>
          <a:bodyPr/>
          <a:lstStyle/>
          <a:p>
            <a:r>
              <a:rPr lang="en-AU" dirty="0" smtClean="0"/>
              <a:t>Marketing and Promotion</a:t>
            </a:r>
            <a:endParaRPr lang="en-AU" dirty="0"/>
          </a:p>
        </p:txBody>
      </p:sp>
      <p:pic>
        <p:nvPicPr>
          <p:cNvPr id="5122"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517232"/>
            <a:ext cx="1688592" cy="97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0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AU" b="1" dirty="0" smtClean="0"/>
              <a:t>Tips</a:t>
            </a:r>
          </a:p>
          <a:p>
            <a:r>
              <a:rPr lang="en-AU" dirty="0"/>
              <a:t>And finally, don’t forget to make the most of the technology that is available. Your website, social media and email campaigns are effective, low cost and immediate ways of communicating to existing and potential members. </a:t>
            </a:r>
          </a:p>
          <a:p>
            <a:r>
              <a:rPr lang="en-AU" dirty="0"/>
              <a:t>Develop a “brand” using a logo and use that brand on every promotional item you use.  Brand recognition is powerful.</a:t>
            </a:r>
          </a:p>
          <a:p>
            <a:endParaRPr lang="en-AU" b="1" dirty="0"/>
          </a:p>
        </p:txBody>
      </p:sp>
      <p:sp>
        <p:nvSpPr>
          <p:cNvPr id="3" name="Title 2"/>
          <p:cNvSpPr>
            <a:spLocks noGrp="1"/>
          </p:cNvSpPr>
          <p:nvPr>
            <p:ph type="title"/>
          </p:nvPr>
        </p:nvSpPr>
        <p:spPr/>
        <p:txBody>
          <a:bodyPr/>
          <a:lstStyle/>
          <a:p>
            <a:r>
              <a:rPr lang="en-AU" dirty="0" smtClean="0"/>
              <a:t>How to market your club</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6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endParaRPr lang="en-AU" sz="3300" dirty="0" smtClean="0"/>
          </a:p>
          <a:p>
            <a:pPr marL="0" indent="0">
              <a:buNone/>
            </a:pPr>
            <a:r>
              <a:rPr lang="en-AU" sz="4600" dirty="0" smtClean="0"/>
              <a:t>Before </a:t>
            </a:r>
            <a:r>
              <a:rPr lang="en-AU" sz="4600" dirty="0"/>
              <a:t>you start selecting the most appropriate marketing tools to use to grow your sports club, you need to think about the following: </a:t>
            </a:r>
            <a:endParaRPr lang="en-AU" sz="4600" dirty="0" smtClean="0"/>
          </a:p>
          <a:p>
            <a:pPr marL="0" indent="0">
              <a:buNone/>
            </a:pPr>
            <a:endParaRPr lang="en-AU" sz="3300" dirty="0"/>
          </a:p>
          <a:p>
            <a:pPr marL="0" indent="0">
              <a:buNone/>
            </a:pPr>
            <a:endParaRPr lang="en-AU" sz="3300" dirty="0" smtClean="0"/>
          </a:p>
          <a:p>
            <a:r>
              <a:rPr lang="en-AU" sz="4400" dirty="0" smtClean="0"/>
              <a:t>What are your club’s values?</a:t>
            </a:r>
          </a:p>
          <a:p>
            <a:r>
              <a:rPr lang="en-AU" sz="4400" dirty="0" smtClean="0"/>
              <a:t>What are your club’s unique selling points?</a:t>
            </a:r>
          </a:p>
          <a:p>
            <a:r>
              <a:rPr lang="en-AU" sz="4400" dirty="0" smtClean="0"/>
              <a:t>What sort of people do you want joining your club?</a:t>
            </a:r>
          </a:p>
          <a:p>
            <a:r>
              <a:rPr lang="en-AU" sz="4400" dirty="0" smtClean="0"/>
              <a:t>What key message do you want to include in your promotional material?</a:t>
            </a:r>
          </a:p>
          <a:p>
            <a:r>
              <a:rPr lang="en-AU" sz="4400" dirty="0" smtClean="0"/>
              <a:t>Are your membership fees realistic and competitive?</a:t>
            </a:r>
          </a:p>
          <a:p>
            <a:r>
              <a:rPr lang="en-AU" sz="4400" dirty="0" smtClean="0"/>
              <a:t>How do people find you?</a:t>
            </a:r>
          </a:p>
          <a:p>
            <a:r>
              <a:rPr lang="en-AU" sz="4400" dirty="0" smtClean="0"/>
              <a:t>What do you hope to achieve from marketing?</a:t>
            </a:r>
            <a:endParaRPr lang="en-AU" sz="4400" dirty="0"/>
          </a:p>
          <a:p>
            <a:pPr marL="0" indent="0">
              <a:buNone/>
            </a:pPr>
            <a:r>
              <a:rPr lang="en-AU" sz="4400" b="1" dirty="0" smtClean="0"/>
              <a:t> </a:t>
            </a:r>
            <a:endParaRPr lang="en-AU" sz="4400" dirty="0"/>
          </a:p>
        </p:txBody>
      </p:sp>
      <p:sp>
        <p:nvSpPr>
          <p:cNvPr id="2" name="Title 1"/>
          <p:cNvSpPr>
            <a:spLocks noGrp="1"/>
          </p:cNvSpPr>
          <p:nvPr>
            <p:ph type="title"/>
          </p:nvPr>
        </p:nvSpPr>
        <p:spPr/>
        <p:txBody>
          <a:bodyPr>
            <a:normAutofit fontScale="90000"/>
          </a:bodyPr>
          <a:lstStyle/>
          <a:p>
            <a:r>
              <a:rPr lang="en-AU" dirty="0" smtClean="0"/>
              <a:t>How to raise the profile of </a:t>
            </a:r>
            <a:br>
              <a:rPr lang="en-AU" dirty="0" smtClean="0"/>
            </a:br>
            <a:r>
              <a:rPr lang="en-AU" dirty="0" smtClean="0"/>
              <a:t>your club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0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Your club’s values or ‘personality’ are the things that will attract people (or put them off) joining your club. </a:t>
            </a:r>
            <a:endParaRPr lang="en-AU" dirty="0" smtClean="0"/>
          </a:p>
          <a:p>
            <a:r>
              <a:rPr lang="en-AU" dirty="0" smtClean="0"/>
              <a:t>A </a:t>
            </a:r>
            <a:r>
              <a:rPr lang="en-AU" dirty="0"/>
              <a:t>sports club should include values such as fun, safe, social and professional. These values need to be expressed in everything your club does, from writing letters to how a coach interacts with his/her team. </a:t>
            </a:r>
          </a:p>
        </p:txBody>
      </p:sp>
      <p:sp>
        <p:nvSpPr>
          <p:cNvPr id="2" name="Title 1"/>
          <p:cNvSpPr>
            <a:spLocks noGrp="1"/>
          </p:cNvSpPr>
          <p:nvPr>
            <p:ph type="title"/>
          </p:nvPr>
        </p:nvSpPr>
        <p:spPr/>
        <p:txBody>
          <a:bodyPr/>
          <a:lstStyle/>
          <a:p>
            <a:r>
              <a:rPr lang="en-AU" dirty="0" smtClean="0"/>
              <a:t>Club values</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22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Think about the quality of your service and ways that you can improve it. </a:t>
            </a:r>
            <a:endParaRPr lang="en-AU" dirty="0" smtClean="0"/>
          </a:p>
          <a:p>
            <a:r>
              <a:rPr lang="en-AU" dirty="0" smtClean="0"/>
              <a:t>What </a:t>
            </a:r>
            <a:r>
              <a:rPr lang="en-AU" dirty="0"/>
              <a:t>feedback have you received from members? </a:t>
            </a:r>
            <a:endParaRPr lang="en-AU" dirty="0" smtClean="0"/>
          </a:p>
          <a:p>
            <a:r>
              <a:rPr lang="en-AU" dirty="0" smtClean="0"/>
              <a:t>Make </a:t>
            </a:r>
            <a:r>
              <a:rPr lang="en-AU" dirty="0"/>
              <a:t>sure to promote any quality assurance schemes you have achieved such as </a:t>
            </a:r>
            <a:r>
              <a:rPr lang="en-AU" dirty="0" smtClean="0"/>
              <a:t>Good Sports Level, ABF Baseball Club of the Year. </a:t>
            </a:r>
          </a:p>
          <a:p>
            <a:r>
              <a:rPr lang="en-AU" dirty="0" smtClean="0"/>
              <a:t>What has your club got that others haven’t?</a:t>
            </a:r>
            <a:endParaRPr lang="en-AU" dirty="0"/>
          </a:p>
        </p:txBody>
      </p:sp>
      <p:sp>
        <p:nvSpPr>
          <p:cNvPr id="2" name="Title 1"/>
          <p:cNvSpPr>
            <a:spLocks noGrp="1"/>
          </p:cNvSpPr>
          <p:nvPr>
            <p:ph type="title"/>
          </p:nvPr>
        </p:nvSpPr>
        <p:spPr/>
        <p:txBody>
          <a:bodyPr/>
          <a:lstStyle/>
          <a:p>
            <a:r>
              <a:rPr lang="en-AU" dirty="0" smtClean="0"/>
              <a:t>Unique selling points…</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050" y="4941168"/>
            <a:ext cx="244827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16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AU" dirty="0"/>
              <a:t>Think about the people who live in your local area. </a:t>
            </a:r>
            <a:r>
              <a:rPr lang="en-AU" dirty="0" smtClean="0"/>
              <a:t>Is </a:t>
            </a:r>
            <a:r>
              <a:rPr lang="en-AU" dirty="0"/>
              <a:t>there a large number of a certain age group or are there are lot of young families? </a:t>
            </a:r>
            <a:endParaRPr lang="en-AU" dirty="0" smtClean="0"/>
          </a:p>
          <a:p>
            <a:r>
              <a:rPr lang="en-AU" dirty="0" smtClean="0"/>
              <a:t>Do </a:t>
            </a:r>
            <a:r>
              <a:rPr lang="en-AU" dirty="0"/>
              <a:t>you want to increase the number of junior or senior teams? </a:t>
            </a:r>
            <a:endParaRPr lang="en-AU" dirty="0" smtClean="0"/>
          </a:p>
          <a:p>
            <a:r>
              <a:rPr lang="en-AU" dirty="0" smtClean="0"/>
              <a:t>How can you accommodate or target these groups with what you offer?      </a:t>
            </a:r>
          </a:p>
          <a:p>
            <a:pPr marL="109728" indent="0">
              <a:buNone/>
            </a:pPr>
            <a:r>
              <a:rPr lang="en-AU" dirty="0" smtClean="0"/>
              <a:t>	</a:t>
            </a:r>
            <a:r>
              <a:rPr lang="en-AU" dirty="0" err="1" smtClean="0"/>
              <a:t>ie</a:t>
            </a:r>
            <a:r>
              <a:rPr lang="en-AU" dirty="0" smtClean="0"/>
              <a:t>  If you have a large number of very young 	families in your area, you will focus 	recruitment on Aussie </a:t>
            </a:r>
            <a:r>
              <a:rPr lang="en-AU" dirty="0" err="1" smtClean="0"/>
              <a:t>Tball</a:t>
            </a:r>
            <a:r>
              <a:rPr lang="en-AU" dirty="0" smtClean="0"/>
              <a:t> but a large Baby 	Boomer population would be open to a 	Masters competition.</a:t>
            </a:r>
            <a:endParaRPr lang="en-AU" dirty="0"/>
          </a:p>
        </p:txBody>
      </p:sp>
      <p:sp>
        <p:nvSpPr>
          <p:cNvPr id="2" name="Title 1"/>
          <p:cNvSpPr>
            <a:spLocks noGrp="1"/>
          </p:cNvSpPr>
          <p:nvPr>
            <p:ph type="title"/>
          </p:nvPr>
        </p:nvSpPr>
        <p:spPr/>
        <p:txBody>
          <a:bodyPr/>
          <a:lstStyle/>
          <a:p>
            <a:r>
              <a:rPr lang="en-AU" dirty="0" smtClean="0"/>
              <a:t>Who do you want?</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57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What one thing would you want to get across to the public? </a:t>
            </a:r>
            <a:endParaRPr lang="en-AU" dirty="0" smtClean="0"/>
          </a:p>
          <a:p>
            <a:r>
              <a:rPr lang="en-AU" dirty="0" smtClean="0"/>
              <a:t>What </a:t>
            </a:r>
            <a:r>
              <a:rPr lang="en-AU" dirty="0"/>
              <a:t>aspect of your club do you feel is particularly strong? </a:t>
            </a:r>
            <a:endParaRPr lang="en-AU" dirty="0" smtClean="0"/>
          </a:p>
          <a:p>
            <a:r>
              <a:rPr lang="en-AU" dirty="0" smtClean="0"/>
              <a:t>Is </a:t>
            </a:r>
            <a:r>
              <a:rPr lang="en-AU" dirty="0"/>
              <a:t>it the number of teams you have, </a:t>
            </a:r>
            <a:r>
              <a:rPr lang="en-AU" dirty="0" smtClean="0"/>
              <a:t>their successes in the sport, your great facilities or </a:t>
            </a:r>
            <a:r>
              <a:rPr lang="en-AU" dirty="0"/>
              <a:t>maybe the social aspects and the friendly atmosphere within the club? </a:t>
            </a:r>
          </a:p>
        </p:txBody>
      </p:sp>
      <p:sp>
        <p:nvSpPr>
          <p:cNvPr id="2" name="Title 1"/>
          <p:cNvSpPr>
            <a:spLocks noGrp="1"/>
          </p:cNvSpPr>
          <p:nvPr>
            <p:ph type="title"/>
          </p:nvPr>
        </p:nvSpPr>
        <p:spPr/>
        <p:txBody>
          <a:bodyPr/>
          <a:lstStyle/>
          <a:p>
            <a:r>
              <a:rPr lang="en-AU" dirty="0" smtClean="0"/>
              <a:t>What is the message?</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774650"/>
            <a:ext cx="2531178" cy="167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6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Can people realistically afford your membership? </a:t>
            </a:r>
            <a:endParaRPr lang="en-AU" dirty="0" smtClean="0"/>
          </a:p>
          <a:p>
            <a:r>
              <a:rPr lang="en-AU" dirty="0" smtClean="0"/>
              <a:t>Is </a:t>
            </a:r>
            <a:r>
              <a:rPr lang="en-AU" dirty="0"/>
              <a:t>this proving a barrier for some people joining your club? </a:t>
            </a:r>
            <a:endParaRPr lang="en-AU" dirty="0" smtClean="0"/>
          </a:p>
          <a:p>
            <a:r>
              <a:rPr lang="en-AU" dirty="0" smtClean="0"/>
              <a:t>Are </a:t>
            </a:r>
            <a:r>
              <a:rPr lang="en-AU" dirty="0"/>
              <a:t>you competitive with clubs who offer a similar service? </a:t>
            </a:r>
            <a:r>
              <a:rPr lang="en-AU" dirty="0" smtClean="0"/>
              <a:t>If not, tell people what you are offering on top of what others offer.</a:t>
            </a:r>
            <a:endParaRPr lang="en-AU" dirty="0"/>
          </a:p>
        </p:txBody>
      </p:sp>
      <p:sp>
        <p:nvSpPr>
          <p:cNvPr id="2" name="Title 1"/>
          <p:cNvSpPr>
            <a:spLocks noGrp="1"/>
          </p:cNvSpPr>
          <p:nvPr>
            <p:ph type="title"/>
          </p:nvPr>
        </p:nvSpPr>
        <p:spPr/>
        <p:txBody>
          <a:bodyPr/>
          <a:lstStyle/>
          <a:p>
            <a:r>
              <a:rPr lang="en-AU" dirty="0" smtClean="0"/>
              <a:t>Competitive fees?</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553654"/>
            <a:ext cx="2225854" cy="194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95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AU" dirty="0" smtClean="0"/>
              <a:t>Are you easy to find on Google, Facebook?</a:t>
            </a:r>
          </a:p>
          <a:p>
            <a:r>
              <a:rPr lang="en-AU" dirty="0" smtClean="0"/>
              <a:t>Do you have something positive on You Tube under your club’s name, sport or region? (You Tube is one of the biggest search engines in the world.)</a:t>
            </a:r>
          </a:p>
          <a:p>
            <a:r>
              <a:rPr lang="en-AU" dirty="0" smtClean="0"/>
              <a:t>Check with your Local Council to make sure your club’s details are included on their online directories. </a:t>
            </a:r>
          </a:p>
          <a:p>
            <a:r>
              <a:rPr lang="en-AU" dirty="0" smtClean="0"/>
              <a:t>Check that your club details are up to date on </a:t>
            </a:r>
            <a:r>
              <a:rPr lang="en-AU" dirty="0" err="1" smtClean="0"/>
              <a:t>MyClub</a:t>
            </a:r>
            <a:r>
              <a:rPr lang="en-AU" dirty="0" smtClean="0"/>
              <a:t>. These details are what people see when they search for a local club on the ABF and BQ websites.</a:t>
            </a:r>
          </a:p>
          <a:p>
            <a:r>
              <a:rPr lang="en-AU" dirty="0" smtClean="0"/>
              <a:t>Ensure </a:t>
            </a:r>
            <a:r>
              <a:rPr lang="en-AU" dirty="0"/>
              <a:t>that you are listed within local directories including the white and yellow </a:t>
            </a:r>
            <a:r>
              <a:rPr lang="en-AU" dirty="0" smtClean="0"/>
              <a:t>pages.</a:t>
            </a:r>
          </a:p>
        </p:txBody>
      </p:sp>
      <p:sp>
        <p:nvSpPr>
          <p:cNvPr id="2" name="Title 1"/>
          <p:cNvSpPr>
            <a:spLocks noGrp="1"/>
          </p:cNvSpPr>
          <p:nvPr>
            <p:ph type="title"/>
          </p:nvPr>
        </p:nvSpPr>
        <p:spPr/>
        <p:txBody>
          <a:bodyPr/>
          <a:lstStyle/>
          <a:p>
            <a:r>
              <a:rPr lang="en-AU" dirty="0" smtClean="0"/>
              <a:t>How do people find you?</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288" y="5085184"/>
            <a:ext cx="15240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48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Outline the specific goals that you want to achieve from marketing. </a:t>
            </a:r>
            <a:endParaRPr lang="en-AU" dirty="0" smtClean="0"/>
          </a:p>
          <a:p>
            <a:r>
              <a:rPr lang="en-AU" dirty="0" smtClean="0"/>
              <a:t>“I </a:t>
            </a:r>
            <a:r>
              <a:rPr lang="en-AU" dirty="0"/>
              <a:t>want 20 new members to join our club as a result of the open day we are running. Because it’s likely that only 25 </a:t>
            </a:r>
            <a:r>
              <a:rPr lang="en-AU" dirty="0" err="1"/>
              <a:t>percent</a:t>
            </a:r>
            <a:r>
              <a:rPr lang="en-AU" dirty="0"/>
              <a:t> of those attending the open day will join, we need 80 people to attend”. </a:t>
            </a:r>
          </a:p>
          <a:p>
            <a:r>
              <a:rPr lang="en-AU" dirty="0"/>
              <a:t>Going into this much detail will help you decide how many people you will need to target and the marketing tools to use to achieve this. </a:t>
            </a:r>
          </a:p>
        </p:txBody>
      </p:sp>
      <p:sp>
        <p:nvSpPr>
          <p:cNvPr id="2" name="Title 1"/>
          <p:cNvSpPr>
            <a:spLocks noGrp="1"/>
          </p:cNvSpPr>
          <p:nvPr>
            <p:ph type="title"/>
          </p:nvPr>
        </p:nvSpPr>
        <p:spPr/>
        <p:txBody>
          <a:bodyPr>
            <a:normAutofit fontScale="90000"/>
          </a:bodyPr>
          <a:lstStyle/>
          <a:p>
            <a:r>
              <a:rPr lang="en-AU" dirty="0" smtClean="0"/>
              <a:t>What do you want your marketing to achieve?</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548" y="5733256"/>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Social media  -  Facebook, Twitter, YouTube, LinkedIn, </a:t>
            </a:r>
            <a:r>
              <a:rPr lang="en-AU" dirty="0" err="1" smtClean="0"/>
              <a:t>Pinterest</a:t>
            </a:r>
            <a:endParaRPr lang="en-AU" dirty="0" smtClean="0"/>
          </a:p>
          <a:p>
            <a:r>
              <a:rPr lang="en-AU" dirty="0" smtClean="0"/>
              <a:t>Website</a:t>
            </a:r>
          </a:p>
          <a:p>
            <a:r>
              <a:rPr lang="en-AU" dirty="0" smtClean="0"/>
              <a:t>Flyers or advertisements</a:t>
            </a:r>
          </a:p>
          <a:p>
            <a:r>
              <a:rPr lang="en-AU" dirty="0" smtClean="0"/>
              <a:t>Local media</a:t>
            </a:r>
          </a:p>
          <a:p>
            <a:r>
              <a:rPr lang="en-AU" dirty="0" smtClean="0"/>
              <a:t>Signs and banners</a:t>
            </a:r>
          </a:p>
          <a:p>
            <a:r>
              <a:rPr lang="en-AU" dirty="0" smtClean="0"/>
              <a:t>Direct </a:t>
            </a:r>
            <a:r>
              <a:rPr lang="en-AU" dirty="0" err="1" smtClean="0"/>
              <a:t>mailouts</a:t>
            </a:r>
            <a:endParaRPr lang="en-AU" dirty="0"/>
          </a:p>
        </p:txBody>
      </p:sp>
      <p:sp>
        <p:nvSpPr>
          <p:cNvPr id="2" name="Title 1"/>
          <p:cNvSpPr>
            <a:spLocks noGrp="1"/>
          </p:cNvSpPr>
          <p:nvPr>
            <p:ph type="title"/>
          </p:nvPr>
        </p:nvSpPr>
        <p:spPr/>
        <p:txBody>
          <a:bodyPr/>
          <a:lstStyle/>
          <a:p>
            <a:r>
              <a:rPr lang="en-AU" dirty="0" smtClean="0"/>
              <a:t>Marketing Tools</a:t>
            </a:r>
            <a:endParaRPr lang="en-AU" dirty="0"/>
          </a:p>
        </p:txBody>
      </p:sp>
      <p:pic>
        <p:nvPicPr>
          <p:cNvPr id="6"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05064"/>
            <a:ext cx="2895582" cy="15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60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When you mention marketing to </a:t>
            </a:r>
            <a:r>
              <a:rPr lang="en-AU" dirty="0" smtClean="0"/>
              <a:t>many </a:t>
            </a:r>
            <a:r>
              <a:rPr lang="en-AU" dirty="0"/>
              <a:t>people, they instantly think of activities such as advertising, flyers, brochures and direct mail. </a:t>
            </a:r>
          </a:p>
          <a:p>
            <a:r>
              <a:rPr lang="en-AU" dirty="0"/>
              <a:t>However it encompasses much more than this, and many of the things that you’re already doing could be classed as marketing. </a:t>
            </a:r>
          </a:p>
        </p:txBody>
      </p:sp>
      <p:sp>
        <p:nvSpPr>
          <p:cNvPr id="2" name="Title 1"/>
          <p:cNvSpPr>
            <a:spLocks noGrp="1"/>
          </p:cNvSpPr>
          <p:nvPr>
            <p:ph type="title"/>
          </p:nvPr>
        </p:nvSpPr>
        <p:spPr/>
        <p:txBody>
          <a:bodyPr/>
          <a:lstStyle/>
          <a:p>
            <a:r>
              <a:rPr lang="en-AU" dirty="0" smtClean="0"/>
              <a:t>What is Marketing?</a:t>
            </a:r>
            <a:endParaRPr lang="en-AU" dirty="0"/>
          </a:p>
        </p:txBody>
      </p:sp>
      <p:pic>
        <p:nvPicPr>
          <p:cNvPr id="6146"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725144"/>
            <a:ext cx="1524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1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b="1" dirty="0" smtClean="0"/>
              <a:t>FACEBOOK</a:t>
            </a:r>
          </a:p>
          <a:p>
            <a:r>
              <a:rPr lang="en-AU" dirty="0" smtClean="0"/>
              <a:t>There are over </a:t>
            </a:r>
            <a:r>
              <a:rPr lang="en-AU" dirty="0" smtClean="0"/>
              <a:t>1.06 billion </a:t>
            </a:r>
            <a:r>
              <a:rPr lang="en-AU" dirty="0" smtClean="0"/>
              <a:t>people on Facebook worldwide. </a:t>
            </a:r>
            <a:r>
              <a:rPr lang="en-AU" dirty="0" smtClean="0"/>
              <a:t>618 </a:t>
            </a:r>
            <a:r>
              <a:rPr lang="en-AU" dirty="0" smtClean="0"/>
              <a:t>million of them log </a:t>
            </a:r>
            <a:r>
              <a:rPr lang="en-AU" dirty="0" smtClean="0"/>
              <a:t>on </a:t>
            </a:r>
            <a:r>
              <a:rPr lang="en-AU" dirty="0" smtClean="0"/>
              <a:t>each </a:t>
            </a:r>
            <a:r>
              <a:rPr lang="en-AU" dirty="0" smtClean="0"/>
              <a:t>day (Dec 2012).</a:t>
            </a:r>
            <a:endParaRPr lang="en-AU" dirty="0" smtClean="0"/>
          </a:p>
          <a:p>
            <a:r>
              <a:rPr lang="en-AU" dirty="0" smtClean="0"/>
              <a:t>5 new Facebook profiles are made every second. </a:t>
            </a:r>
          </a:p>
          <a:p>
            <a:r>
              <a:rPr lang="en-AU" dirty="0" smtClean="0"/>
              <a:t>300 million photos are uploaded every day.</a:t>
            </a:r>
          </a:p>
          <a:p>
            <a:r>
              <a:rPr lang="en-AU" dirty="0" smtClean="0"/>
              <a:t>Highest users are aged 25-34 yrs. </a:t>
            </a:r>
          </a:p>
          <a:p>
            <a:r>
              <a:rPr lang="en-AU" dirty="0" smtClean="0"/>
              <a:t>50% of 18-24 </a:t>
            </a:r>
            <a:r>
              <a:rPr lang="en-AU" dirty="0" err="1" smtClean="0"/>
              <a:t>yr</a:t>
            </a:r>
            <a:r>
              <a:rPr lang="en-AU" dirty="0" smtClean="0"/>
              <a:t> olds check their Facebook when they wake up.</a:t>
            </a:r>
            <a:endParaRPr lang="en-AU" dirty="0"/>
          </a:p>
        </p:txBody>
      </p:sp>
      <p:sp>
        <p:nvSpPr>
          <p:cNvPr id="2" name="Title 1"/>
          <p:cNvSpPr>
            <a:spLocks noGrp="1"/>
          </p:cNvSpPr>
          <p:nvPr>
            <p:ph type="title"/>
          </p:nvPr>
        </p:nvSpPr>
        <p:spPr/>
        <p:txBody>
          <a:bodyPr/>
          <a:lstStyle/>
          <a:p>
            <a:r>
              <a:rPr lang="en-AU" dirty="0" smtClean="0"/>
              <a:t>Social media</a:t>
            </a:r>
            <a:endParaRPr lang="en-AU"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007" y="5661248"/>
            <a:ext cx="975320" cy="97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88640"/>
            <a:ext cx="12382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00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AU" dirty="0" smtClean="0"/>
          </a:p>
          <a:p>
            <a:endParaRPr lang="en-AU" dirty="0"/>
          </a:p>
          <a:p>
            <a:r>
              <a:rPr lang="en-AU" dirty="0" smtClean="0"/>
              <a:t>Your club should have an official Facebook page.  This is a great way to communicate to current members but an even better way to market to all of their Facebook friends about your club.  The administrators of the page should keep it up to date with fresh, exciting and interesting stories about all facets of the club….not just the sport side of things.</a:t>
            </a:r>
          </a:p>
        </p:txBody>
      </p:sp>
      <p:sp>
        <p:nvSpPr>
          <p:cNvPr id="2" name="Title 1"/>
          <p:cNvSpPr>
            <a:spLocks noGrp="1"/>
          </p:cNvSpPr>
          <p:nvPr>
            <p:ph type="title"/>
          </p:nvPr>
        </p:nvSpPr>
        <p:spPr/>
        <p:txBody>
          <a:bodyPr/>
          <a:lstStyle/>
          <a:p>
            <a:r>
              <a:rPr lang="en-AU" dirty="0" smtClean="0"/>
              <a:t>Social media….</a:t>
            </a:r>
            <a:endParaRPr lang="en-AU"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12776"/>
            <a:ext cx="2088232" cy="86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C:\Users\Sally West\Documents\BQ - Other info\BQ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9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Adding photos makes the page more lively.  Make sure you have people sign a permission form for the use of their image or that of their child at the beginning of the season.</a:t>
            </a:r>
          </a:p>
          <a:p>
            <a:r>
              <a:rPr lang="en-AU" dirty="0" smtClean="0"/>
              <a:t>Facebook advertising is an economical way of advertising to rival the traditional pre-season “ad in the paper”.</a:t>
            </a:r>
          </a:p>
          <a:p>
            <a:endParaRPr lang="en-AU" dirty="0"/>
          </a:p>
        </p:txBody>
      </p:sp>
      <p:sp>
        <p:nvSpPr>
          <p:cNvPr id="2" name="Title 1"/>
          <p:cNvSpPr>
            <a:spLocks noGrp="1"/>
          </p:cNvSpPr>
          <p:nvPr>
            <p:ph type="title"/>
          </p:nvPr>
        </p:nvSpPr>
        <p:spPr/>
        <p:txBody>
          <a:bodyPr/>
          <a:lstStyle/>
          <a:p>
            <a:r>
              <a:rPr lang="en-AU" dirty="0" smtClean="0"/>
              <a:t>Social media …</a:t>
            </a:r>
            <a:endParaRPr lang="en-AU" dirty="0"/>
          </a:p>
        </p:txBody>
      </p:sp>
      <p:pic>
        <p:nvPicPr>
          <p:cNvPr id="7"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97544"/>
            <a:ext cx="2575749" cy="177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96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endParaRPr lang="en-AU" b="1" dirty="0" smtClean="0"/>
          </a:p>
          <a:p>
            <a:pPr marL="0" indent="0">
              <a:buNone/>
            </a:pPr>
            <a:endParaRPr lang="en-AU" b="1" dirty="0" smtClean="0"/>
          </a:p>
          <a:p>
            <a:r>
              <a:rPr lang="en-AU" dirty="0" smtClean="0"/>
              <a:t>Another very popular social medium.  Clubs can build a profile page, update scores and events as they happen, link to the website and Facebook page.  Tweets need to be regular.</a:t>
            </a:r>
          </a:p>
          <a:p>
            <a:endParaRPr lang="en-AU" dirty="0" smtClean="0"/>
          </a:p>
          <a:p>
            <a:endParaRPr lang="en-AU" dirty="0" smtClean="0"/>
          </a:p>
          <a:p>
            <a:r>
              <a:rPr lang="en-AU" dirty="0" smtClean="0"/>
              <a:t>Over 2 billion views of You Tube videos every day.</a:t>
            </a:r>
          </a:p>
          <a:p>
            <a:r>
              <a:rPr lang="en-AU" dirty="0" smtClean="0"/>
              <a:t>Average person spends 15 minutes per day on You Tube.</a:t>
            </a:r>
          </a:p>
          <a:p>
            <a:r>
              <a:rPr lang="en-AU" dirty="0" smtClean="0"/>
              <a:t>Make it positive and direct viewers to another site such as Facebook or website. Expose your brand.</a:t>
            </a:r>
            <a:endParaRPr lang="en-AU" dirty="0"/>
          </a:p>
        </p:txBody>
      </p:sp>
      <p:sp>
        <p:nvSpPr>
          <p:cNvPr id="2" name="Title 1"/>
          <p:cNvSpPr>
            <a:spLocks noGrp="1"/>
          </p:cNvSpPr>
          <p:nvPr>
            <p:ph type="title"/>
          </p:nvPr>
        </p:nvSpPr>
        <p:spPr/>
        <p:txBody>
          <a:bodyPr/>
          <a:lstStyle/>
          <a:p>
            <a:r>
              <a:rPr lang="en-AU" dirty="0" smtClean="0"/>
              <a:t>Social media…</a:t>
            </a:r>
            <a:endParaRPr lang="en-A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013" y="1067331"/>
            <a:ext cx="1344149"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736" y="3424063"/>
            <a:ext cx="1218828" cy="52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Sally West\Documents\BQ - Other info\BQ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6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AU" dirty="0" smtClean="0"/>
              <a:t>Websites, </a:t>
            </a:r>
            <a:r>
              <a:rPr lang="en-AU" dirty="0"/>
              <a:t>in recent </a:t>
            </a:r>
            <a:r>
              <a:rPr lang="en-AU" dirty="0" smtClean="0"/>
              <a:t>years, </a:t>
            </a:r>
            <a:r>
              <a:rPr lang="en-AU" dirty="0"/>
              <a:t>have become a lot more than just a method to electronically display information about your club. </a:t>
            </a:r>
            <a:endParaRPr lang="en-AU" dirty="0" smtClean="0"/>
          </a:p>
          <a:p>
            <a:r>
              <a:rPr lang="en-AU" dirty="0" smtClean="0"/>
              <a:t>An </a:t>
            </a:r>
            <a:r>
              <a:rPr lang="en-AU" dirty="0"/>
              <a:t>interactive website will allow the public to register for courses or pay their membership fees online, thus saving you time and money with administration. This also allows you to capture valuable information about the people who are visiting your site. </a:t>
            </a:r>
          </a:p>
          <a:p>
            <a:r>
              <a:rPr lang="en-AU" dirty="0"/>
              <a:t>Websites are at the heart of most successful marketing campaigns. By promoting website addresses on marketing material, you are able to direct people to find out more information, while encouraging them to register for events or courses. </a:t>
            </a:r>
          </a:p>
        </p:txBody>
      </p:sp>
      <p:sp>
        <p:nvSpPr>
          <p:cNvPr id="2" name="Title 1"/>
          <p:cNvSpPr>
            <a:spLocks noGrp="1"/>
          </p:cNvSpPr>
          <p:nvPr>
            <p:ph type="title"/>
          </p:nvPr>
        </p:nvSpPr>
        <p:spPr/>
        <p:txBody>
          <a:bodyPr/>
          <a:lstStyle/>
          <a:p>
            <a:r>
              <a:rPr lang="en-AU" dirty="0" smtClean="0"/>
              <a:t>Website</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25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Advertising is an effective way of communicating to large number of people in your community. </a:t>
            </a:r>
            <a:endParaRPr lang="en-AU" dirty="0" smtClean="0"/>
          </a:p>
          <a:p>
            <a:r>
              <a:rPr lang="en-AU" dirty="0" smtClean="0"/>
              <a:t>When </a:t>
            </a:r>
            <a:r>
              <a:rPr lang="en-AU" dirty="0"/>
              <a:t>you are preparing your advert or flyer, think carefully about what you want it to say</a:t>
            </a:r>
            <a:r>
              <a:rPr lang="en-AU" dirty="0" smtClean="0"/>
              <a:t>.</a:t>
            </a:r>
          </a:p>
          <a:p>
            <a:r>
              <a:rPr lang="en-AU" dirty="0" smtClean="0"/>
              <a:t>Look at other flyer designs…perhaps another baseball club has a good template.</a:t>
            </a:r>
          </a:p>
          <a:p>
            <a:r>
              <a:rPr lang="en-AU" dirty="0" smtClean="0"/>
              <a:t>Use your branding. </a:t>
            </a:r>
            <a:endParaRPr lang="en-AU" dirty="0"/>
          </a:p>
        </p:txBody>
      </p:sp>
      <p:sp>
        <p:nvSpPr>
          <p:cNvPr id="2" name="Title 1"/>
          <p:cNvSpPr>
            <a:spLocks noGrp="1"/>
          </p:cNvSpPr>
          <p:nvPr>
            <p:ph type="title"/>
          </p:nvPr>
        </p:nvSpPr>
        <p:spPr/>
        <p:txBody>
          <a:bodyPr/>
          <a:lstStyle/>
          <a:p>
            <a:r>
              <a:rPr lang="en-AU" dirty="0" smtClean="0"/>
              <a:t>Flyers and ads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509119"/>
            <a:ext cx="2399311" cy="218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29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AU" dirty="0" smtClean="0"/>
              <a:t>Here are some ideas to get you started: </a:t>
            </a:r>
          </a:p>
          <a:p>
            <a:r>
              <a:rPr lang="en-AU" dirty="0" smtClean="0"/>
              <a:t>Target audience – does your advert/flyer speak directly and clearly to the people you want to reach? </a:t>
            </a:r>
          </a:p>
          <a:p>
            <a:r>
              <a:rPr lang="en-AU" dirty="0" smtClean="0"/>
              <a:t>Focus – does it offer a single, central idea? </a:t>
            </a:r>
          </a:p>
          <a:p>
            <a:r>
              <a:rPr lang="en-AU" dirty="0" smtClean="0"/>
              <a:t>Visibility – will your advert stand out on a page or a screen? </a:t>
            </a:r>
          </a:p>
          <a:p>
            <a:r>
              <a:rPr lang="en-AU" dirty="0" smtClean="0"/>
              <a:t>Branding – is it distinct from your competitors? Many people make the mistake of seeing similarity as a benefit. Don’t be one of them! </a:t>
            </a:r>
          </a:p>
          <a:p>
            <a:r>
              <a:rPr lang="en-AU" dirty="0" smtClean="0"/>
              <a:t>Instead, do all you can to make your adverts/flyers different, while retaining your brand identity. </a:t>
            </a:r>
          </a:p>
          <a:p>
            <a:r>
              <a:rPr lang="en-AU" dirty="0" smtClean="0"/>
              <a:t>Layout – is the layout clean, logical and easy to read? Does the headline draw the reader into the copy? Does the copy stop the reader from moving on? </a:t>
            </a:r>
          </a:p>
          <a:p>
            <a:endParaRPr lang="en-AU" dirty="0" smtClean="0"/>
          </a:p>
          <a:p>
            <a:endParaRPr lang="en-AU" dirty="0"/>
          </a:p>
        </p:txBody>
      </p:sp>
      <p:sp>
        <p:nvSpPr>
          <p:cNvPr id="2" name="Title 1"/>
          <p:cNvSpPr>
            <a:spLocks noGrp="1"/>
          </p:cNvSpPr>
          <p:nvPr>
            <p:ph type="title"/>
          </p:nvPr>
        </p:nvSpPr>
        <p:spPr/>
        <p:txBody>
          <a:bodyPr/>
          <a:lstStyle/>
          <a:p>
            <a:r>
              <a:rPr lang="en-AU" dirty="0" smtClean="0"/>
              <a:t>Flyers and ads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16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AU" dirty="0" smtClean="0"/>
              <a:t>Give the date, time, location and contact number plus any other vital information. </a:t>
            </a:r>
          </a:p>
          <a:p>
            <a:r>
              <a:rPr lang="en-AU" dirty="0" smtClean="0"/>
              <a:t>Remember to always sell the benefits in their best light – ‘selling the sizzle, not the sausage’. </a:t>
            </a:r>
          </a:p>
          <a:p>
            <a:r>
              <a:rPr lang="en-AU" dirty="0" smtClean="0"/>
              <a:t>Tell your customers what becoming involved with your club will do for them! </a:t>
            </a:r>
          </a:p>
          <a:p>
            <a:r>
              <a:rPr lang="en-AU" dirty="0" smtClean="0"/>
              <a:t>An advert/flyer should always answer the customer’s question – “But what does that mean to me”. </a:t>
            </a:r>
          </a:p>
          <a:p>
            <a:r>
              <a:rPr lang="en-AU" dirty="0" smtClean="0"/>
              <a:t>Include a ‘call to action’ that makes the reader ’do’ something. </a:t>
            </a:r>
          </a:p>
          <a:p>
            <a:r>
              <a:rPr lang="en-AU" dirty="0" smtClean="0"/>
              <a:t>Try to avoid including dates, prices </a:t>
            </a:r>
            <a:r>
              <a:rPr lang="en-AU" dirty="0" err="1" smtClean="0"/>
              <a:t>etc</a:t>
            </a:r>
            <a:r>
              <a:rPr lang="en-AU" dirty="0" smtClean="0"/>
              <a:t> when you are producing large volumes of marketing material as they quickly become out of date. </a:t>
            </a:r>
          </a:p>
          <a:p>
            <a:r>
              <a:rPr lang="en-AU" dirty="0" smtClean="0"/>
              <a:t>Avoid too much text; less is more! </a:t>
            </a:r>
            <a:endParaRPr lang="en-AU" dirty="0"/>
          </a:p>
        </p:txBody>
      </p:sp>
      <p:sp>
        <p:nvSpPr>
          <p:cNvPr id="2" name="Title 1"/>
          <p:cNvSpPr>
            <a:spLocks noGrp="1"/>
          </p:cNvSpPr>
          <p:nvPr>
            <p:ph type="title"/>
          </p:nvPr>
        </p:nvSpPr>
        <p:spPr/>
        <p:txBody>
          <a:bodyPr/>
          <a:lstStyle/>
          <a:p>
            <a:r>
              <a:rPr lang="en-AU" dirty="0" smtClean="0"/>
              <a:t>Flyers and ads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206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AU" dirty="0" smtClean="0"/>
              <a:t>Posters advertising the coming season, Come and Try Day or a special event can be professionally printed and displayed throughout the community, keeping in mind your target market.</a:t>
            </a:r>
          </a:p>
          <a:p>
            <a:r>
              <a:rPr lang="en-AU" dirty="0" smtClean="0"/>
              <a:t>If you are advertising a junior Come and Try Day, fast food restaurants such as McDonald’s or Hungry Jacks will usually pin a poster on their noticeboard or window.  Use the same principles of design mentioned earlier with flyers. Make them happy, colourful and clear.</a:t>
            </a:r>
            <a:endParaRPr lang="en-AU" dirty="0"/>
          </a:p>
        </p:txBody>
      </p:sp>
      <p:sp>
        <p:nvSpPr>
          <p:cNvPr id="3" name="Title 2"/>
          <p:cNvSpPr>
            <a:spLocks noGrp="1"/>
          </p:cNvSpPr>
          <p:nvPr>
            <p:ph type="title"/>
          </p:nvPr>
        </p:nvSpPr>
        <p:spPr/>
        <p:txBody>
          <a:bodyPr/>
          <a:lstStyle/>
          <a:p>
            <a:r>
              <a:rPr lang="en-AU" dirty="0" smtClean="0"/>
              <a:t>Posters…</a:t>
            </a:r>
            <a:endParaRPr lang="en-A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85829"/>
            <a:ext cx="12382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779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AU" dirty="0"/>
              <a:t>Through the production of press releases, the media offers you a cost effective method of promoting your club or an event you are running. If you have a story that is newsworthy and relevant to the local community, the media will allow you to promote this free to a large audience. </a:t>
            </a:r>
            <a:endParaRPr lang="en-AU" dirty="0" smtClean="0"/>
          </a:p>
          <a:p>
            <a:r>
              <a:rPr lang="en-AU" dirty="0" smtClean="0"/>
              <a:t>Many local newspapers will publish a regular contribution written by someone within your own club.</a:t>
            </a:r>
          </a:p>
          <a:p>
            <a:r>
              <a:rPr lang="en-AU" dirty="0" smtClean="0"/>
              <a:t>Make sure that you find out who the correct contact person is at your local paper and regularly keep in touch, invite them to events and nurture the relationship.</a:t>
            </a:r>
            <a:endParaRPr lang="en-AU" dirty="0"/>
          </a:p>
        </p:txBody>
      </p:sp>
      <p:sp>
        <p:nvSpPr>
          <p:cNvPr id="2" name="Title 1"/>
          <p:cNvSpPr>
            <a:spLocks noGrp="1"/>
          </p:cNvSpPr>
          <p:nvPr>
            <p:ph type="title"/>
          </p:nvPr>
        </p:nvSpPr>
        <p:spPr/>
        <p:txBody>
          <a:bodyPr/>
          <a:lstStyle/>
          <a:p>
            <a:r>
              <a:rPr lang="en-AU" dirty="0" smtClean="0"/>
              <a:t>Local media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7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Are you aware of how people are treated when they enquire about joining your club, or whether new members are made to feel welcome? </a:t>
            </a:r>
          </a:p>
          <a:p>
            <a:r>
              <a:rPr lang="en-AU" dirty="0" smtClean="0"/>
              <a:t>If you are, then you are currently undertaking what is called ‘informal marketing’ and this is vital for the sustainability of your club. </a:t>
            </a:r>
          </a:p>
          <a:p>
            <a:endParaRPr lang="en-AU" dirty="0"/>
          </a:p>
        </p:txBody>
      </p:sp>
      <p:sp>
        <p:nvSpPr>
          <p:cNvPr id="2" name="Title 1"/>
          <p:cNvSpPr>
            <a:spLocks noGrp="1"/>
          </p:cNvSpPr>
          <p:nvPr>
            <p:ph type="title"/>
          </p:nvPr>
        </p:nvSpPr>
        <p:spPr/>
        <p:txBody>
          <a:bodyPr/>
          <a:lstStyle/>
          <a:p>
            <a:r>
              <a:rPr lang="en-AU" dirty="0" smtClean="0"/>
              <a:t>Informal marketing</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653136"/>
            <a:ext cx="238043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109728" indent="0">
              <a:buNone/>
            </a:pPr>
            <a:r>
              <a:rPr lang="en-AU" b="1" dirty="0" smtClean="0"/>
              <a:t>Press Releases</a:t>
            </a:r>
          </a:p>
          <a:p>
            <a:r>
              <a:rPr lang="en-AU" dirty="0" smtClean="0"/>
              <a:t>Every </a:t>
            </a:r>
            <a:r>
              <a:rPr lang="en-AU" dirty="0"/>
              <a:t>press release you write should have a strong title. Focus on ‘firsts’ e.g. one of your club members is the first to qualify for a national event. As always avoid jargon. </a:t>
            </a:r>
          </a:p>
          <a:p>
            <a:r>
              <a:rPr lang="en-AU" dirty="0"/>
              <a:t>Don’t waffle or try to set the scene, but get straight into your story. </a:t>
            </a:r>
          </a:p>
          <a:p>
            <a:r>
              <a:rPr lang="en-AU" dirty="0"/>
              <a:t>Summarise who’s involved; </a:t>
            </a:r>
            <a:r>
              <a:rPr lang="en-AU" dirty="0" smtClean="0"/>
              <a:t>What’s </a:t>
            </a:r>
            <a:r>
              <a:rPr lang="en-AU" dirty="0"/>
              <a:t>happened or is about to happen; </a:t>
            </a:r>
            <a:r>
              <a:rPr lang="en-AU" dirty="0" smtClean="0"/>
              <a:t>Where </a:t>
            </a:r>
            <a:r>
              <a:rPr lang="en-AU" dirty="0"/>
              <a:t>and when the news took place or will take place; </a:t>
            </a:r>
            <a:r>
              <a:rPr lang="en-AU" dirty="0" smtClean="0"/>
              <a:t>How </a:t>
            </a:r>
            <a:r>
              <a:rPr lang="en-AU" dirty="0"/>
              <a:t>events have unfolded so far, and why this is important. </a:t>
            </a:r>
          </a:p>
        </p:txBody>
      </p:sp>
      <p:sp>
        <p:nvSpPr>
          <p:cNvPr id="2" name="Title 1"/>
          <p:cNvSpPr>
            <a:spLocks noGrp="1"/>
          </p:cNvSpPr>
          <p:nvPr>
            <p:ph type="title"/>
          </p:nvPr>
        </p:nvSpPr>
        <p:spPr/>
        <p:txBody>
          <a:bodyPr/>
          <a:lstStyle/>
          <a:p>
            <a:r>
              <a:rPr lang="en-AU" dirty="0" smtClean="0"/>
              <a:t>Local media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0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AU" dirty="0"/>
              <a:t>Follow up the first paragraph by filling in the details. The main things are to make sure you give the journalists all they need, and to make it as interesting as you can. Keep the sentence structure simple, explain complicated terms, and don’t use jargon. Avoid hype and self-congratulation and never make a claim you can’t back up. Remember that local media want a local angle. So think about how the story affects local people. </a:t>
            </a:r>
          </a:p>
          <a:p>
            <a:r>
              <a:rPr lang="en-AU" dirty="0"/>
              <a:t>Give interesting quotes from the people involved. When quoting someone, use the style - he/she said: “This is great news for the whole community”. </a:t>
            </a:r>
          </a:p>
          <a:p>
            <a:r>
              <a:rPr lang="en-AU" dirty="0"/>
              <a:t>Avoid lofty terms like “he commented”. Always provide full names and job titles, and if it’s not clear, explain what the person does. </a:t>
            </a:r>
          </a:p>
          <a:p>
            <a:endParaRPr lang="en-AU" dirty="0"/>
          </a:p>
          <a:p>
            <a:endParaRPr lang="en-AU" dirty="0"/>
          </a:p>
        </p:txBody>
      </p:sp>
      <p:sp>
        <p:nvSpPr>
          <p:cNvPr id="3" name="Title 2"/>
          <p:cNvSpPr>
            <a:spLocks noGrp="1"/>
          </p:cNvSpPr>
          <p:nvPr>
            <p:ph type="title"/>
          </p:nvPr>
        </p:nvSpPr>
        <p:spPr/>
        <p:txBody>
          <a:bodyPr/>
          <a:lstStyle/>
          <a:p>
            <a:r>
              <a:rPr lang="en-AU" dirty="0" smtClean="0"/>
              <a:t>Local media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02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dirty="0"/>
              <a:t>Photography breathes life into a story. Publications however receive a lot of photographs, so it’s essential that any photographs you supply: </a:t>
            </a:r>
          </a:p>
          <a:p>
            <a:r>
              <a:rPr lang="en-AU" dirty="0"/>
              <a:t>Stand out from the crowd, and </a:t>
            </a:r>
          </a:p>
          <a:p>
            <a:r>
              <a:rPr lang="en-AU" dirty="0"/>
              <a:t>Conform to the publication’s own style. </a:t>
            </a:r>
          </a:p>
          <a:p>
            <a:endParaRPr lang="en-AU" dirty="0"/>
          </a:p>
          <a:p>
            <a:r>
              <a:rPr lang="en-AU" dirty="0"/>
              <a:t>For maximum impact, consider spending some money on a photographer with media experience. </a:t>
            </a:r>
          </a:p>
        </p:txBody>
      </p:sp>
      <p:sp>
        <p:nvSpPr>
          <p:cNvPr id="2" name="Title 1"/>
          <p:cNvSpPr>
            <a:spLocks noGrp="1"/>
          </p:cNvSpPr>
          <p:nvPr>
            <p:ph type="title"/>
          </p:nvPr>
        </p:nvSpPr>
        <p:spPr/>
        <p:txBody>
          <a:bodyPr/>
          <a:lstStyle/>
          <a:p>
            <a:r>
              <a:rPr lang="en-AU" dirty="0" smtClean="0"/>
              <a:t>Local media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0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AU" b="1" dirty="0"/>
              <a:t>Top tips when dealing with journalists </a:t>
            </a:r>
            <a:r>
              <a:rPr lang="en-AU" b="1" dirty="0" smtClean="0"/>
              <a:t> </a:t>
            </a:r>
            <a:endParaRPr lang="en-AU" dirty="0"/>
          </a:p>
          <a:p>
            <a:r>
              <a:rPr lang="en-AU" b="1" dirty="0"/>
              <a:t>Do</a:t>
            </a:r>
            <a:r>
              <a:rPr lang="en-AU" dirty="0"/>
              <a:t> email press releases to journalists within the body of your email and not as an attachment. </a:t>
            </a:r>
          </a:p>
          <a:p>
            <a:r>
              <a:rPr lang="en-AU" b="1" dirty="0"/>
              <a:t>Do</a:t>
            </a:r>
            <a:r>
              <a:rPr lang="en-AU" dirty="0"/>
              <a:t> put the press release headline (or a summary of it) in the subject box of your email. </a:t>
            </a:r>
          </a:p>
          <a:p>
            <a:r>
              <a:rPr lang="en-AU" b="1" dirty="0"/>
              <a:t>Do</a:t>
            </a:r>
            <a:r>
              <a:rPr lang="en-AU" dirty="0"/>
              <a:t> follow up press releases with a telephone call to the individual emailed. </a:t>
            </a:r>
          </a:p>
          <a:p>
            <a:r>
              <a:rPr lang="en-AU" b="1" dirty="0"/>
              <a:t>Do</a:t>
            </a:r>
            <a:r>
              <a:rPr lang="en-AU" dirty="0"/>
              <a:t> observe journalists’ busy times of the day and deadlines. </a:t>
            </a:r>
          </a:p>
          <a:p>
            <a:endParaRPr lang="en-AU" dirty="0"/>
          </a:p>
        </p:txBody>
      </p:sp>
      <p:sp>
        <p:nvSpPr>
          <p:cNvPr id="2" name="Title 1"/>
          <p:cNvSpPr>
            <a:spLocks noGrp="1"/>
          </p:cNvSpPr>
          <p:nvPr>
            <p:ph type="title"/>
          </p:nvPr>
        </p:nvSpPr>
        <p:spPr/>
        <p:txBody>
          <a:bodyPr/>
          <a:lstStyle/>
          <a:p>
            <a:r>
              <a:rPr lang="en-AU" dirty="0" smtClean="0"/>
              <a:t>Local media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AU" b="1" dirty="0"/>
              <a:t>Top tips when dealing with journalists </a:t>
            </a:r>
            <a:endParaRPr lang="en-AU" b="1" dirty="0" smtClean="0"/>
          </a:p>
          <a:p>
            <a:endParaRPr lang="en-AU" dirty="0"/>
          </a:p>
          <a:p>
            <a:pPr marL="0" indent="0">
              <a:buNone/>
            </a:pPr>
            <a:r>
              <a:rPr lang="en-AU" b="1" dirty="0"/>
              <a:t>Don’t</a:t>
            </a:r>
            <a:r>
              <a:rPr lang="en-AU" dirty="0"/>
              <a:t> phone a journalist before you have fully thought through the idea or story you want to discuss. </a:t>
            </a:r>
          </a:p>
          <a:p>
            <a:pPr marL="0" indent="0">
              <a:buNone/>
            </a:pPr>
            <a:r>
              <a:rPr lang="en-AU" dirty="0"/>
              <a:t>• </a:t>
            </a:r>
            <a:r>
              <a:rPr lang="en-AU" b="1" dirty="0"/>
              <a:t>Don’t</a:t>
            </a:r>
            <a:r>
              <a:rPr lang="en-AU" dirty="0"/>
              <a:t> use email to ‘sell’ the story. Use the phone and follow up with an email. </a:t>
            </a:r>
          </a:p>
          <a:p>
            <a:pPr marL="0" indent="0">
              <a:buNone/>
            </a:pPr>
            <a:r>
              <a:rPr lang="en-AU" dirty="0"/>
              <a:t>• </a:t>
            </a:r>
            <a:r>
              <a:rPr lang="en-AU" b="1" dirty="0"/>
              <a:t>Don’t</a:t>
            </a:r>
            <a:r>
              <a:rPr lang="en-AU" dirty="0"/>
              <a:t> assume journalists will read your email. Always follow up with a phone call. </a:t>
            </a:r>
          </a:p>
          <a:p>
            <a:pPr marL="0" indent="0">
              <a:buNone/>
            </a:pPr>
            <a:r>
              <a:rPr lang="en-AU" dirty="0"/>
              <a:t>• </a:t>
            </a:r>
            <a:r>
              <a:rPr lang="en-AU" b="1" dirty="0"/>
              <a:t>Don’t </a:t>
            </a:r>
            <a:r>
              <a:rPr lang="en-AU" dirty="0"/>
              <a:t>talk to daily morning newspaper journalists after lunch unless it is absolutely critical e.g. informing them of a significant change in detail to your story. </a:t>
            </a:r>
          </a:p>
          <a:p>
            <a:pPr marL="0" indent="0">
              <a:buNone/>
            </a:pPr>
            <a:r>
              <a:rPr lang="en-AU" dirty="0"/>
              <a:t>• </a:t>
            </a:r>
            <a:r>
              <a:rPr lang="en-AU" b="1" dirty="0"/>
              <a:t>Don’t</a:t>
            </a:r>
            <a:r>
              <a:rPr lang="en-AU" dirty="0"/>
              <a:t> talk to daily afternoon newspaper journalists in the morning. They are likely to be on deadline from first thing until lunchtime. </a:t>
            </a:r>
          </a:p>
          <a:p>
            <a:pPr marL="0" indent="0">
              <a:buNone/>
            </a:pPr>
            <a:endParaRPr lang="en-AU" dirty="0"/>
          </a:p>
          <a:p>
            <a:endParaRPr lang="en-AU" dirty="0"/>
          </a:p>
        </p:txBody>
      </p:sp>
      <p:sp>
        <p:nvSpPr>
          <p:cNvPr id="2" name="Title 1"/>
          <p:cNvSpPr>
            <a:spLocks noGrp="1"/>
          </p:cNvSpPr>
          <p:nvPr>
            <p:ph type="title"/>
          </p:nvPr>
        </p:nvSpPr>
        <p:spPr/>
        <p:txBody>
          <a:bodyPr/>
          <a:lstStyle/>
          <a:p>
            <a:r>
              <a:rPr lang="en-AU" dirty="0" smtClean="0"/>
              <a:t>Local media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237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dirty="0"/>
              <a:t>A sign can be used for a lot more than just a way for people to find your clubrooms. </a:t>
            </a:r>
            <a:endParaRPr lang="en-AU" dirty="0" smtClean="0"/>
          </a:p>
          <a:p>
            <a:r>
              <a:rPr lang="en-AU" dirty="0" smtClean="0"/>
              <a:t>Although </a:t>
            </a:r>
            <a:r>
              <a:rPr lang="en-AU" dirty="0"/>
              <a:t>this is important, signs can also be an effective way for you to communicate important information about your club. </a:t>
            </a:r>
            <a:endParaRPr lang="en-AU" dirty="0" smtClean="0"/>
          </a:p>
          <a:p>
            <a:r>
              <a:rPr lang="en-AU" dirty="0" smtClean="0"/>
              <a:t>Whether </a:t>
            </a:r>
            <a:r>
              <a:rPr lang="en-AU" dirty="0"/>
              <a:t>it’s an upcoming event, tournament, or the key dates for registration, signs are an undeniably important way of promoting your club and communicating to the public. </a:t>
            </a:r>
          </a:p>
        </p:txBody>
      </p:sp>
      <p:sp>
        <p:nvSpPr>
          <p:cNvPr id="2" name="Title 1"/>
          <p:cNvSpPr>
            <a:spLocks noGrp="1"/>
          </p:cNvSpPr>
          <p:nvPr>
            <p:ph type="title"/>
          </p:nvPr>
        </p:nvSpPr>
        <p:spPr/>
        <p:txBody>
          <a:bodyPr>
            <a:normAutofit/>
          </a:bodyPr>
          <a:lstStyle/>
          <a:p>
            <a:r>
              <a:rPr lang="en-AU" dirty="0" smtClean="0"/>
              <a:t>Signs and banners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67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AU" dirty="0"/>
          </a:p>
          <a:p>
            <a:pPr marL="0" indent="0">
              <a:buNone/>
            </a:pPr>
            <a:r>
              <a:rPr lang="en-AU" dirty="0"/>
              <a:t>For your sign to be effective it needs to be visible either for people walking or driving. </a:t>
            </a:r>
          </a:p>
          <a:p>
            <a:r>
              <a:rPr lang="en-AU" dirty="0" smtClean="0"/>
              <a:t>Include </a:t>
            </a:r>
            <a:r>
              <a:rPr lang="en-AU" dirty="0"/>
              <a:t>a header, which will grab the </a:t>
            </a:r>
            <a:r>
              <a:rPr lang="en-AU" dirty="0" smtClean="0"/>
              <a:t>readers’ </a:t>
            </a:r>
            <a:r>
              <a:rPr lang="en-AU" dirty="0"/>
              <a:t>attention and draw </a:t>
            </a:r>
            <a:r>
              <a:rPr lang="en-AU" dirty="0" smtClean="0"/>
              <a:t>them </a:t>
            </a:r>
            <a:r>
              <a:rPr lang="en-AU" dirty="0"/>
              <a:t>to the sign. </a:t>
            </a:r>
          </a:p>
          <a:p>
            <a:r>
              <a:rPr lang="en-AU" dirty="0" smtClean="0"/>
              <a:t>Below </a:t>
            </a:r>
            <a:r>
              <a:rPr lang="en-AU" dirty="0"/>
              <a:t>the header, use the space to communicate essential information accurately and in full. </a:t>
            </a:r>
          </a:p>
          <a:p>
            <a:r>
              <a:rPr lang="en-AU" dirty="0" smtClean="0"/>
              <a:t>The </a:t>
            </a:r>
            <a:r>
              <a:rPr lang="en-AU" dirty="0"/>
              <a:t>reader should be able to easily read and interpret the wording while answering all their likely questions. </a:t>
            </a:r>
          </a:p>
        </p:txBody>
      </p:sp>
      <p:sp>
        <p:nvSpPr>
          <p:cNvPr id="2" name="Title 1"/>
          <p:cNvSpPr>
            <a:spLocks noGrp="1"/>
          </p:cNvSpPr>
          <p:nvPr>
            <p:ph type="title"/>
          </p:nvPr>
        </p:nvSpPr>
        <p:spPr/>
        <p:txBody>
          <a:bodyPr/>
          <a:lstStyle/>
          <a:p>
            <a:r>
              <a:rPr lang="en-AU" dirty="0" smtClean="0"/>
              <a:t>Signs and banners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91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To ensure not too much information is crammed onto the sign, provide a website address for the reader to find out more information about what you’re communicating. </a:t>
            </a:r>
          </a:p>
          <a:p>
            <a:r>
              <a:rPr lang="en-AU" dirty="0"/>
              <a:t>It is vital that you tell the reader what they need to do to contact you such as a phone number or email address. </a:t>
            </a:r>
          </a:p>
          <a:p>
            <a:endParaRPr lang="en-AU" dirty="0"/>
          </a:p>
        </p:txBody>
      </p:sp>
      <p:sp>
        <p:nvSpPr>
          <p:cNvPr id="3" name="Title 2"/>
          <p:cNvSpPr>
            <a:spLocks noGrp="1"/>
          </p:cNvSpPr>
          <p:nvPr>
            <p:ph type="title"/>
          </p:nvPr>
        </p:nvSpPr>
        <p:spPr/>
        <p:txBody>
          <a:bodyPr/>
          <a:lstStyle/>
          <a:p>
            <a:r>
              <a:rPr lang="en-AU" dirty="0" smtClean="0"/>
              <a:t>Signs and banners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669" y="4449098"/>
            <a:ext cx="1841653" cy="1988840"/>
          </a:xfrm>
          <a:prstGeom prst="rect">
            <a:avLst/>
          </a:prstGeom>
        </p:spPr>
      </p:pic>
    </p:spTree>
    <p:extLst>
      <p:ext uri="{BB962C8B-B14F-4D97-AF65-F5344CB8AC3E}">
        <p14:creationId xmlns:p14="http://schemas.microsoft.com/office/powerpoint/2010/main" val="397493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AU" dirty="0" smtClean="0"/>
              <a:t>Some examples of signs and banners that you can use are:</a:t>
            </a:r>
          </a:p>
          <a:p>
            <a:r>
              <a:rPr lang="en-AU" dirty="0" smtClean="0"/>
              <a:t>Sign on street at entrance to park</a:t>
            </a:r>
          </a:p>
          <a:p>
            <a:r>
              <a:rPr lang="en-AU" dirty="0" smtClean="0"/>
              <a:t>Sign on clubhouse</a:t>
            </a:r>
          </a:p>
          <a:p>
            <a:r>
              <a:rPr lang="en-AU" dirty="0" err="1" smtClean="0"/>
              <a:t>Corflute</a:t>
            </a:r>
            <a:r>
              <a:rPr lang="en-AU" dirty="0" smtClean="0"/>
              <a:t> signs temporarily around community before Sign-On (check local council for by-laws regarding this practice)</a:t>
            </a:r>
          </a:p>
          <a:p>
            <a:r>
              <a:rPr lang="en-AU" dirty="0" smtClean="0"/>
              <a:t>Banners at council banner sites, shopping centres, train stations, busy roads on a friendly residents’ fence.  Always check local regulations and obtain permission.</a:t>
            </a:r>
          </a:p>
          <a:p>
            <a:endParaRPr lang="en-AU" dirty="0"/>
          </a:p>
        </p:txBody>
      </p:sp>
      <p:sp>
        <p:nvSpPr>
          <p:cNvPr id="2" name="Title 1"/>
          <p:cNvSpPr>
            <a:spLocks noGrp="1"/>
          </p:cNvSpPr>
          <p:nvPr>
            <p:ph type="title"/>
          </p:nvPr>
        </p:nvSpPr>
        <p:spPr/>
        <p:txBody>
          <a:bodyPr/>
          <a:lstStyle/>
          <a:p>
            <a:r>
              <a:rPr lang="en-AU" dirty="0" smtClean="0"/>
              <a:t>Signs and banners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85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a:t>Whether you’re promoting an event or maintaining strong relationships with your existing members, direct mail is a great way to make a more personal approach. </a:t>
            </a:r>
            <a:endParaRPr lang="en-AU" dirty="0" smtClean="0"/>
          </a:p>
          <a:p>
            <a:pPr marL="457200" indent="-457200"/>
            <a:r>
              <a:rPr lang="en-AU" dirty="0" smtClean="0"/>
              <a:t>Direct mail can be sent via the </a:t>
            </a:r>
            <a:r>
              <a:rPr lang="en-AU" dirty="0" err="1" smtClean="0"/>
              <a:t>MyClub</a:t>
            </a:r>
            <a:r>
              <a:rPr lang="en-AU" dirty="0" smtClean="0"/>
              <a:t> database which includes current and past members of your club.</a:t>
            </a:r>
          </a:p>
          <a:p>
            <a:pPr marL="0" indent="0">
              <a:buNone/>
            </a:pPr>
            <a:endParaRPr lang="en-AU" dirty="0"/>
          </a:p>
        </p:txBody>
      </p:sp>
      <p:sp>
        <p:nvSpPr>
          <p:cNvPr id="2" name="Title 1"/>
          <p:cNvSpPr>
            <a:spLocks noGrp="1"/>
          </p:cNvSpPr>
          <p:nvPr>
            <p:ph type="title"/>
          </p:nvPr>
        </p:nvSpPr>
        <p:spPr/>
        <p:txBody>
          <a:bodyPr/>
          <a:lstStyle/>
          <a:p>
            <a:r>
              <a:rPr lang="en-AU" dirty="0" smtClean="0"/>
              <a:t>Direct </a:t>
            </a:r>
            <a:r>
              <a:rPr lang="en-AU" dirty="0" err="1" smtClean="0"/>
              <a:t>mailout</a:t>
            </a:r>
            <a:r>
              <a:rPr lang="en-AU" dirty="0" smtClean="0"/>
              <a:t>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88904"/>
            <a:ext cx="237626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23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Formal marketing consists of what is called the marketing mix and is most commonly represented </a:t>
            </a:r>
            <a:r>
              <a:rPr lang="en-AU" dirty="0"/>
              <a:t>through elements that relate to product, price, place and promotion. The first three of these focus on whether your product or service fits the needs of your existing and potential customers or members. </a:t>
            </a:r>
            <a:endParaRPr lang="en-AU" dirty="0" smtClean="0"/>
          </a:p>
          <a:p>
            <a:r>
              <a:rPr lang="en-AU" dirty="0" smtClean="0"/>
              <a:t>Promotion </a:t>
            </a:r>
            <a:r>
              <a:rPr lang="en-AU" dirty="0"/>
              <a:t>relates to how you communicate and publicise what you have to offer. </a:t>
            </a:r>
            <a:endParaRPr lang="en-AU" dirty="0" smtClean="0"/>
          </a:p>
          <a:p>
            <a:endParaRPr lang="en-AU" dirty="0"/>
          </a:p>
        </p:txBody>
      </p:sp>
      <p:sp>
        <p:nvSpPr>
          <p:cNvPr id="2" name="Title 1"/>
          <p:cNvSpPr>
            <a:spLocks noGrp="1"/>
          </p:cNvSpPr>
          <p:nvPr>
            <p:ph type="title"/>
          </p:nvPr>
        </p:nvSpPr>
        <p:spPr/>
        <p:txBody>
          <a:bodyPr/>
          <a:lstStyle/>
          <a:p>
            <a:r>
              <a:rPr lang="en-AU" dirty="0" smtClean="0"/>
              <a:t>Formal marketing</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61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AU" sz="2000" b="1" dirty="0" smtClean="0"/>
              <a:t>Name </a:t>
            </a:r>
            <a:r>
              <a:rPr lang="en-AU" sz="2000" b="1" dirty="0"/>
              <a:t>and address – </a:t>
            </a:r>
            <a:r>
              <a:rPr lang="en-AU" sz="2000" dirty="0"/>
              <a:t>accuracy is everything, as there’s nothing more irritating than receiving a letter with your name or salutation incorrect. </a:t>
            </a:r>
          </a:p>
          <a:p>
            <a:r>
              <a:rPr lang="en-AU" sz="2000" b="1" dirty="0"/>
              <a:t>Headline</a:t>
            </a:r>
            <a:r>
              <a:rPr lang="en-AU" sz="2000" dirty="0"/>
              <a:t> </a:t>
            </a:r>
            <a:r>
              <a:rPr lang="en-AU" sz="2000" b="1" dirty="0"/>
              <a:t>– </a:t>
            </a:r>
            <a:r>
              <a:rPr lang="en-AU" sz="2000" dirty="0"/>
              <a:t>use the headline to grab the recipient’s attention, and to encourage them to read on. </a:t>
            </a:r>
          </a:p>
          <a:p>
            <a:r>
              <a:rPr lang="en-AU" sz="2000" b="1" dirty="0"/>
              <a:t>Content – </a:t>
            </a:r>
            <a:r>
              <a:rPr lang="en-AU" sz="2000" dirty="0"/>
              <a:t>remain focused on one key message, and avoid jargon. Steer clear of long sentences and use active sentences rather than passive ones whenever possible e.g. ‘You will see…’ </a:t>
            </a:r>
            <a:r>
              <a:rPr lang="en-AU" sz="2000" b="1" dirty="0"/>
              <a:t>not </a:t>
            </a:r>
            <a:r>
              <a:rPr lang="en-AU" sz="2000" dirty="0"/>
              <a:t>‘You will be shown…’. </a:t>
            </a:r>
          </a:p>
          <a:p>
            <a:r>
              <a:rPr lang="en-AU" sz="2000" dirty="0"/>
              <a:t>If you produce your document in Microsoft Word, carry out a spelling and grammar check. </a:t>
            </a:r>
            <a:endParaRPr lang="en-AU" sz="2000" dirty="0" smtClean="0"/>
          </a:p>
          <a:p>
            <a:endParaRPr lang="en-AU" sz="2000" dirty="0"/>
          </a:p>
        </p:txBody>
      </p:sp>
      <p:sp>
        <p:nvSpPr>
          <p:cNvPr id="2" name="Title 1"/>
          <p:cNvSpPr>
            <a:spLocks noGrp="1"/>
          </p:cNvSpPr>
          <p:nvPr>
            <p:ph type="title"/>
          </p:nvPr>
        </p:nvSpPr>
        <p:spPr/>
        <p:txBody>
          <a:bodyPr/>
          <a:lstStyle/>
          <a:p>
            <a:r>
              <a:rPr lang="en-AU" dirty="0" smtClean="0"/>
              <a:t>Direct </a:t>
            </a:r>
            <a:r>
              <a:rPr lang="en-AU" dirty="0" err="1" smtClean="0"/>
              <a:t>mailout</a:t>
            </a:r>
            <a:r>
              <a:rPr lang="en-AU" dirty="0" smtClean="0"/>
              <a:t>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630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525963"/>
          </a:xfrm>
        </p:spPr>
        <p:txBody>
          <a:bodyPr>
            <a:normAutofit/>
          </a:bodyPr>
          <a:lstStyle/>
          <a:p>
            <a:r>
              <a:rPr lang="en-AU" sz="2000" b="1" dirty="0"/>
              <a:t>Call to action – </a:t>
            </a:r>
            <a:r>
              <a:rPr lang="en-AU" sz="2000" dirty="0"/>
              <a:t>be clear what you want the reader to do next. If you want them to call, print the number clearly, in bold perhaps, with times when the phone is manned. If you want a coupon or reply slip returned, keep it simple and enclose a pre-paid envelope. Also, give a deadline by which people should respond. </a:t>
            </a:r>
          </a:p>
          <a:p>
            <a:r>
              <a:rPr lang="en-AU" sz="2000" b="1" dirty="0"/>
              <a:t>Envelope</a:t>
            </a:r>
            <a:r>
              <a:rPr lang="en-AU" sz="2000" dirty="0"/>
              <a:t> </a:t>
            </a:r>
            <a:r>
              <a:rPr lang="en-AU" sz="2000" b="1" dirty="0"/>
              <a:t>- </a:t>
            </a:r>
            <a:r>
              <a:rPr lang="en-AU" sz="2000" dirty="0"/>
              <a:t>an anonymous envelope might sit unopened, or even be thrown straight in the bin, so it’s often worthwhile to put a message on the outside of the envelope to entice the recipient to open it. </a:t>
            </a:r>
          </a:p>
          <a:p>
            <a:endParaRPr lang="en-AU" sz="2000" dirty="0"/>
          </a:p>
          <a:p>
            <a:pPr marL="0" indent="0">
              <a:buNone/>
            </a:pPr>
            <a:r>
              <a:rPr lang="en-AU" sz="2000" dirty="0"/>
              <a:t>Direct mailing has been somewhat superseded by social media but can be a useful, more formal way of contacting people.</a:t>
            </a:r>
          </a:p>
        </p:txBody>
      </p:sp>
      <p:sp>
        <p:nvSpPr>
          <p:cNvPr id="3" name="Title 2"/>
          <p:cNvSpPr>
            <a:spLocks noGrp="1"/>
          </p:cNvSpPr>
          <p:nvPr>
            <p:ph type="title"/>
          </p:nvPr>
        </p:nvSpPr>
        <p:spPr/>
        <p:txBody>
          <a:bodyPr/>
          <a:lstStyle/>
          <a:p>
            <a:r>
              <a:rPr lang="en-AU" dirty="0" smtClean="0"/>
              <a:t>Direct </a:t>
            </a:r>
            <a:r>
              <a:rPr lang="en-AU" dirty="0" err="1" smtClean="0"/>
              <a:t>mailout</a:t>
            </a:r>
            <a:r>
              <a:rPr lang="en-AU" dirty="0" smtClean="0"/>
              <a:t>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57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AU" dirty="0"/>
              <a:t>It is important that your club becomes </a:t>
            </a:r>
            <a:r>
              <a:rPr lang="en-AU" dirty="0" smtClean="0"/>
              <a:t>a </a:t>
            </a:r>
            <a:r>
              <a:rPr lang="en-AU" dirty="0"/>
              <a:t>hub of your local community. What would be the effect of your club not existing? If there is no effect, then you need to make your club more relevant to locals. </a:t>
            </a:r>
          </a:p>
          <a:p>
            <a:r>
              <a:rPr lang="en-AU" dirty="0"/>
              <a:t>The first step is to develop a community engagement program. Link your club to other parts of the community such as </a:t>
            </a:r>
            <a:r>
              <a:rPr lang="en-AU" dirty="0" smtClean="0"/>
              <a:t>hospitals, emergency services, schools </a:t>
            </a:r>
            <a:r>
              <a:rPr lang="en-AU" dirty="0"/>
              <a:t>and housing estates. Make the most of your facilities and share them with your partners during quiet times. </a:t>
            </a:r>
          </a:p>
          <a:p>
            <a:r>
              <a:rPr lang="en-AU" dirty="0"/>
              <a:t>Utilise the expertise in your community such as legal and financial professionals. They will also benefit if there is a successful club in the local area. </a:t>
            </a:r>
          </a:p>
        </p:txBody>
      </p:sp>
      <p:sp>
        <p:nvSpPr>
          <p:cNvPr id="2" name="Title 1"/>
          <p:cNvSpPr>
            <a:spLocks noGrp="1"/>
          </p:cNvSpPr>
          <p:nvPr>
            <p:ph type="title"/>
          </p:nvPr>
        </p:nvSpPr>
        <p:spPr/>
        <p:txBody>
          <a:bodyPr>
            <a:normAutofit/>
          </a:bodyPr>
          <a:lstStyle/>
          <a:p>
            <a:r>
              <a:rPr lang="en-AU" dirty="0" smtClean="0"/>
              <a:t>Engage the local community…</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5733256"/>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461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Look at your club as a large network of people which local businesses can promote its products and services to. </a:t>
            </a:r>
            <a:endParaRPr lang="en-AU" dirty="0" smtClean="0"/>
          </a:p>
          <a:p>
            <a:r>
              <a:rPr lang="en-AU" dirty="0" smtClean="0"/>
              <a:t>Sell </a:t>
            </a:r>
            <a:r>
              <a:rPr lang="en-AU" dirty="0"/>
              <a:t>your club and illustrate how a business can be more visible in the community by being linked to your club. </a:t>
            </a:r>
          </a:p>
        </p:txBody>
      </p:sp>
      <p:sp>
        <p:nvSpPr>
          <p:cNvPr id="2" name="Title 1"/>
          <p:cNvSpPr>
            <a:spLocks noGrp="1"/>
          </p:cNvSpPr>
          <p:nvPr>
            <p:ph type="title"/>
          </p:nvPr>
        </p:nvSpPr>
        <p:spPr/>
        <p:txBody>
          <a:bodyPr/>
          <a:lstStyle/>
          <a:p>
            <a:r>
              <a:rPr lang="en-AU" dirty="0" smtClean="0"/>
              <a:t>Engage local businesses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077072"/>
            <a:ext cx="31683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29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How are new members treated when they join your club? </a:t>
            </a:r>
            <a:endParaRPr lang="en-AU" dirty="0" smtClean="0"/>
          </a:p>
          <a:p>
            <a:r>
              <a:rPr lang="en-AU" dirty="0" smtClean="0"/>
              <a:t>Are </a:t>
            </a:r>
            <a:r>
              <a:rPr lang="en-AU" dirty="0"/>
              <a:t>they made to feel welcome and shown around your facilities? </a:t>
            </a:r>
            <a:endParaRPr lang="en-AU" dirty="0" smtClean="0"/>
          </a:p>
          <a:p>
            <a:r>
              <a:rPr lang="en-AU" dirty="0" smtClean="0"/>
              <a:t>This </a:t>
            </a:r>
            <a:r>
              <a:rPr lang="en-AU" dirty="0"/>
              <a:t>is where the people within your club come to the fore. </a:t>
            </a:r>
            <a:endParaRPr lang="en-AU" dirty="0" smtClean="0"/>
          </a:p>
          <a:p>
            <a:r>
              <a:rPr lang="en-AU" dirty="0" smtClean="0"/>
              <a:t>No </a:t>
            </a:r>
            <a:r>
              <a:rPr lang="en-AU" dirty="0"/>
              <a:t>amount of promotional material can disguise an unfriendly club. </a:t>
            </a:r>
          </a:p>
          <a:p>
            <a:r>
              <a:rPr lang="en-AU" dirty="0"/>
              <a:t>Think about a buddy system, where each new member is paired up with an experienced one</a:t>
            </a:r>
            <a:r>
              <a:rPr lang="en-AU" dirty="0" smtClean="0"/>
              <a:t>.</a:t>
            </a:r>
            <a:endParaRPr lang="en-AU" dirty="0"/>
          </a:p>
          <a:p>
            <a:endParaRPr lang="en-AU" dirty="0"/>
          </a:p>
        </p:txBody>
      </p:sp>
      <p:sp>
        <p:nvSpPr>
          <p:cNvPr id="2" name="Title 1"/>
          <p:cNvSpPr>
            <a:spLocks noGrp="1"/>
          </p:cNvSpPr>
          <p:nvPr>
            <p:ph type="title"/>
          </p:nvPr>
        </p:nvSpPr>
        <p:spPr/>
        <p:txBody>
          <a:bodyPr/>
          <a:lstStyle/>
          <a:p>
            <a:r>
              <a:rPr lang="en-AU" dirty="0" smtClean="0"/>
              <a:t>Be a welcoming club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18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AU" dirty="0"/>
              <a:t>How do your clubrooms and facilities look from a new member, parent or child’s point of view? Is it a place where you would take your family </a:t>
            </a:r>
            <a:r>
              <a:rPr lang="en-AU" dirty="0" smtClean="0"/>
              <a:t>to? </a:t>
            </a:r>
            <a:r>
              <a:rPr lang="en-AU" dirty="0"/>
              <a:t>Are there things for children to do such as a play area? </a:t>
            </a:r>
          </a:p>
          <a:p>
            <a:r>
              <a:rPr lang="en-AU" dirty="0"/>
              <a:t>Think about what music you have playing and what you put on TV within your clubrooms. Are they what most members would want to listen to and watch? </a:t>
            </a:r>
          </a:p>
          <a:p>
            <a:r>
              <a:rPr lang="en-AU" dirty="0"/>
              <a:t>Is the entrance to the clubrooms easily found and well lit. Are there clear signs that tell people they are at your club? </a:t>
            </a:r>
          </a:p>
        </p:txBody>
      </p:sp>
      <p:sp>
        <p:nvSpPr>
          <p:cNvPr id="2" name="Title 1"/>
          <p:cNvSpPr>
            <a:spLocks noGrp="1"/>
          </p:cNvSpPr>
          <p:nvPr>
            <p:ph type="title"/>
          </p:nvPr>
        </p:nvSpPr>
        <p:spPr/>
        <p:txBody>
          <a:bodyPr>
            <a:normAutofit/>
          </a:bodyPr>
          <a:lstStyle/>
          <a:p>
            <a:r>
              <a:rPr lang="en-AU" dirty="0" smtClean="0"/>
              <a:t>Are you a family friendly club?</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805264"/>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56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If your new members are silver, then your existing members are gold. It’s amazing to think that if you retain 90 </a:t>
            </a:r>
            <a:r>
              <a:rPr lang="en-AU" dirty="0" err="1"/>
              <a:t>percent</a:t>
            </a:r>
            <a:r>
              <a:rPr lang="en-AU" dirty="0"/>
              <a:t> of your members per year, you will have lost more than a third in four years. </a:t>
            </a:r>
          </a:p>
          <a:p>
            <a:r>
              <a:rPr lang="en-AU" dirty="0"/>
              <a:t>Happy members will tell their friends and family how great your club is. This is the most effective type of promotion, and best of all it’s free! Try to show each existing member how you value them and get them involved. </a:t>
            </a:r>
          </a:p>
        </p:txBody>
      </p:sp>
      <p:sp>
        <p:nvSpPr>
          <p:cNvPr id="2" name="Title 1"/>
          <p:cNvSpPr>
            <a:spLocks noGrp="1"/>
          </p:cNvSpPr>
          <p:nvPr>
            <p:ph type="title"/>
          </p:nvPr>
        </p:nvSpPr>
        <p:spPr/>
        <p:txBody>
          <a:bodyPr/>
          <a:lstStyle/>
          <a:p>
            <a:r>
              <a:rPr lang="en-AU" dirty="0" smtClean="0"/>
              <a:t>Look after your members…</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805264"/>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817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AU" dirty="0"/>
              <a:t>Your current members, and their skills and knowledge, are probably the most valuable asset your club has. They act as ambassadors and have a great influence on the atmosphere and peoples first impression of your club. </a:t>
            </a:r>
          </a:p>
          <a:p>
            <a:r>
              <a:rPr lang="en-AU" dirty="0"/>
              <a:t>Don’t focus just on who can help, but also what they can they do. Learn about the specific skills of your members. Have they got skills in IT or carpentry, or can they work behind the </a:t>
            </a:r>
            <a:r>
              <a:rPr lang="en-AU" dirty="0" smtClean="0"/>
              <a:t>bar</a:t>
            </a:r>
            <a:r>
              <a:rPr lang="en-AU" dirty="0"/>
              <a:t>?</a:t>
            </a:r>
          </a:p>
          <a:p>
            <a:r>
              <a:rPr lang="en-AU" dirty="0"/>
              <a:t>Don’t ask people to do too much. Unless they ask to do more, limit the amount of time they spend each week to two hours. </a:t>
            </a:r>
          </a:p>
          <a:p>
            <a:r>
              <a:rPr lang="en-AU" dirty="0"/>
              <a:t>Finally, don’t forget that your volunteers need managing. Volunteers, like any employees, will respond better if they feel what they are doing is being valued. </a:t>
            </a:r>
          </a:p>
        </p:txBody>
      </p:sp>
      <p:sp>
        <p:nvSpPr>
          <p:cNvPr id="2" name="Title 1"/>
          <p:cNvSpPr>
            <a:spLocks noGrp="1"/>
          </p:cNvSpPr>
          <p:nvPr>
            <p:ph type="title"/>
          </p:nvPr>
        </p:nvSpPr>
        <p:spPr/>
        <p:txBody>
          <a:bodyPr>
            <a:normAutofit fontScale="90000"/>
          </a:bodyPr>
          <a:lstStyle/>
          <a:p>
            <a:r>
              <a:rPr lang="en-AU" dirty="0" smtClean="0"/>
              <a:t>Make the most of your people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548" y="5805264"/>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AU" dirty="0"/>
              <a:t>In order to survive and grow in an increasingly competitive market, </a:t>
            </a:r>
            <a:r>
              <a:rPr lang="en-AU" dirty="0" smtClean="0"/>
              <a:t>baseball </a:t>
            </a:r>
            <a:r>
              <a:rPr lang="en-AU" dirty="0"/>
              <a:t>clubs must find ways of attracting new members while retaining existing ones</a:t>
            </a:r>
            <a:r>
              <a:rPr lang="en-AU" dirty="0" smtClean="0"/>
              <a:t>.</a:t>
            </a:r>
          </a:p>
          <a:p>
            <a:pPr marL="0" indent="0">
              <a:buNone/>
            </a:pPr>
            <a:r>
              <a:rPr lang="en-AU" dirty="0" smtClean="0"/>
              <a:t> </a:t>
            </a:r>
            <a:endParaRPr lang="en-AU" dirty="0"/>
          </a:p>
          <a:p>
            <a:pPr marL="0" indent="0">
              <a:buNone/>
            </a:pPr>
            <a:r>
              <a:rPr lang="en-AU" dirty="0" smtClean="0"/>
              <a:t>Marketing also helps </a:t>
            </a:r>
            <a:r>
              <a:rPr lang="en-AU" dirty="0"/>
              <a:t>you: </a:t>
            </a:r>
          </a:p>
          <a:p>
            <a:r>
              <a:rPr lang="en-AU" dirty="0"/>
              <a:t>Identify opportunities for growth and long term sustainability; </a:t>
            </a:r>
          </a:p>
          <a:p>
            <a:r>
              <a:rPr lang="en-AU" dirty="0"/>
              <a:t>Clearly communicate and raise awareness of exactly what your club has to offer; </a:t>
            </a:r>
          </a:p>
          <a:p>
            <a:r>
              <a:rPr lang="en-AU" dirty="0"/>
              <a:t>Become more visible and a hub within the community; </a:t>
            </a:r>
          </a:p>
          <a:p>
            <a:r>
              <a:rPr lang="en-AU" dirty="0"/>
              <a:t>Increase sponsorship and engage local businesses; </a:t>
            </a:r>
          </a:p>
          <a:p>
            <a:r>
              <a:rPr lang="en-AU" dirty="0"/>
              <a:t>Recruit volunteers. </a:t>
            </a:r>
          </a:p>
          <a:p>
            <a:endParaRPr lang="en-AU" dirty="0"/>
          </a:p>
        </p:txBody>
      </p:sp>
      <p:sp>
        <p:nvSpPr>
          <p:cNvPr id="2" name="Title 1"/>
          <p:cNvSpPr>
            <a:spLocks noGrp="1"/>
          </p:cNvSpPr>
          <p:nvPr>
            <p:ph type="title"/>
          </p:nvPr>
        </p:nvSpPr>
        <p:spPr/>
        <p:txBody>
          <a:bodyPr/>
          <a:lstStyle/>
          <a:p>
            <a:r>
              <a:rPr lang="en-AU" dirty="0" smtClean="0"/>
              <a:t>Why use marketing?</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3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Everyone in your club should be involved in informal marketing whenever they can. Encourage your members to tell their friends and family about what you do and what your club can offer. </a:t>
            </a:r>
            <a:endParaRPr lang="en-AU" dirty="0" smtClean="0"/>
          </a:p>
          <a:p>
            <a:pPr marL="109728" indent="0">
              <a:buNone/>
            </a:pPr>
            <a:endParaRPr lang="en-AU" dirty="0"/>
          </a:p>
          <a:p>
            <a:r>
              <a:rPr lang="en-AU" dirty="0"/>
              <a:t>For the formal marketing side of things, it’s particularly useful to appoint a marketing and promotions officer, or small team to oversee the development and implementation of your club’s marketing strategies. </a:t>
            </a:r>
          </a:p>
          <a:p>
            <a:pPr marL="0" indent="0">
              <a:buNone/>
            </a:pPr>
            <a:endParaRPr lang="en-AU" dirty="0"/>
          </a:p>
        </p:txBody>
      </p:sp>
      <p:sp>
        <p:nvSpPr>
          <p:cNvPr id="2" name="Title 1"/>
          <p:cNvSpPr>
            <a:spLocks noGrp="1"/>
          </p:cNvSpPr>
          <p:nvPr>
            <p:ph type="title"/>
          </p:nvPr>
        </p:nvSpPr>
        <p:spPr/>
        <p:txBody>
          <a:bodyPr/>
          <a:lstStyle/>
          <a:p>
            <a:r>
              <a:rPr lang="en-AU" dirty="0" smtClean="0"/>
              <a:t>Who does the marketing?</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96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4525963"/>
          </a:xfrm>
        </p:spPr>
        <p:txBody>
          <a:bodyPr>
            <a:normAutofit lnSpcReduction="10000"/>
          </a:bodyPr>
          <a:lstStyle/>
          <a:p>
            <a:pPr marL="0" indent="0">
              <a:buNone/>
            </a:pPr>
            <a:r>
              <a:rPr lang="en-AU" b="1" dirty="0"/>
              <a:t>Understand what people want </a:t>
            </a:r>
          </a:p>
          <a:p>
            <a:r>
              <a:rPr lang="en-AU" dirty="0"/>
              <a:t>People don’t like being told what to do and when to do it. </a:t>
            </a:r>
            <a:endParaRPr lang="en-AU" dirty="0" smtClean="0"/>
          </a:p>
          <a:p>
            <a:r>
              <a:rPr lang="en-AU" dirty="0" smtClean="0"/>
              <a:t>Marketing </a:t>
            </a:r>
            <a:r>
              <a:rPr lang="en-AU" dirty="0"/>
              <a:t>is about looking at sport from the point of view of the individual, and learning to understand what he/she wants from it and how these needs can be met. </a:t>
            </a:r>
            <a:endParaRPr lang="en-AU" dirty="0" smtClean="0"/>
          </a:p>
          <a:p>
            <a:r>
              <a:rPr lang="en-AU" dirty="0" smtClean="0"/>
              <a:t>Think </a:t>
            </a:r>
            <a:r>
              <a:rPr lang="en-AU" dirty="0"/>
              <a:t>about what barriers there are for people joining </a:t>
            </a:r>
            <a:r>
              <a:rPr lang="en-AU" dirty="0" smtClean="0"/>
              <a:t>your club. </a:t>
            </a:r>
            <a:r>
              <a:rPr lang="en-AU" dirty="0"/>
              <a:t>Is it lack of time, the cost of membership or the fact that people consider alternative activities more fun? </a:t>
            </a:r>
            <a:r>
              <a:rPr lang="en-AU" b="1" dirty="0" smtClean="0"/>
              <a:t> </a:t>
            </a:r>
            <a:endParaRPr lang="en-AU" dirty="0"/>
          </a:p>
        </p:txBody>
      </p:sp>
      <p:sp>
        <p:nvSpPr>
          <p:cNvPr id="2" name="Title 1"/>
          <p:cNvSpPr>
            <a:spLocks noGrp="1"/>
          </p:cNvSpPr>
          <p:nvPr>
            <p:ph type="title"/>
          </p:nvPr>
        </p:nvSpPr>
        <p:spPr/>
        <p:txBody>
          <a:bodyPr/>
          <a:lstStyle/>
          <a:p>
            <a:r>
              <a:rPr lang="en-AU" dirty="0" smtClean="0"/>
              <a:t>How to market your club</a:t>
            </a:r>
            <a:endParaRPr lang="en-AU" dirty="0"/>
          </a:p>
        </p:txBody>
      </p:sp>
      <p:pic>
        <p:nvPicPr>
          <p:cNvPr id="6"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2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b="1" dirty="0"/>
              <a:t>Make sport fun, easy and popular </a:t>
            </a:r>
            <a:endParaRPr lang="en-AU" dirty="0"/>
          </a:p>
          <a:p>
            <a:r>
              <a:rPr lang="en-AU" dirty="0"/>
              <a:t>Activities that involve spending time with friends and family are very appealing to people. </a:t>
            </a:r>
            <a:endParaRPr lang="en-AU" dirty="0" smtClean="0"/>
          </a:p>
          <a:p>
            <a:r>
              <a:rPr lang="en-AU" dirty="0" smtClean="0"/>
              <a:t>Emphasise </a:t>
            </a:r>
            <a:r>
              <a:rPr lang="en-AU" dirty="0"/>
              <a:t>the social side of playing and how much fun it can be being part of a team or playing sport with your family. </a:t>
            </a:r>
            <a:endParaRPr lang="en-AU" dirty="0" smtClean="0"/>
          </a:p>
          <a:p>
            <a:r>
              <a:rPr lang="en-AU" dirty="0" smtClean="0"/>
              <a:t>Most </a:t>
            </a:r>
            <a:r>
              <a:rPr lang="en-AU" dirty="0"/>
              <a:t>people accept that playing sport is a lot more fun when it’s sociable, and because of this, more people are likely to take part. </a:t>
            </a:r>
            <a:r>
              <a:rPr lang="en-AU" b="1" dirty="0" smtClean="0"/>
              <a:t> </a:t>
            </a:r>
            <a:endParaRPr lang="en-AU" dirty="0"/>
          </a:p>
        </p:txBody>
      </p:sp>
      <p:sp>
        <p:nvSpPr>
          <p:cNvPr id="2" name="Title 1"/>
          <p:cNvSpPr>
            <a:spLocks noGrp="1"/>
          </p:cNvSpPr>
          <p:nvPr>
            <p:ph type="title"/>
          </p:nvPr>
        </p:nvSpPr>
        <p:spPr/>
        <p:txBody>
          <a:bodyPr/>
          <a:lstStyle/>
          <a:p>
            <a:r>
              <a:rPr lang="en-AU" dirty="0" smtClean="0"/>
              <a:t>How to market your club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9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b="1" dirty="0" smtClean="0"/>
              <a:t>Tips</a:t>
            </a:r>
            <a:endParaRPr lang="en-AU" dirty="0"/>
          </a:p>
          <a:p>
            <a:r>
              <a:rPr lang="en-AU" dirty="0"/>
              <a:t>Keep it simple and utilise the full range of tools that are available, from using the media to running events. </a:t>
            </a:r>
            <a:endParaRPr lang="en-AU" dirty="0" smtClean="0"/>
          </a:p>
          <a:p>
            <a:r>
              <a:rPr lang="en-AU" dirty="0" smtClean="0"/>
              <a:t>Select </a:t>
            </a:r>
            <a:r>
              <a:rPr lang="en-AU" dirty="0"/>
              <a:t>the tools that will best reach the people you want to encourage to join your club. When promoting sport, it is important to use images that people can relate to, so they feel included from the start. </a:t>
            </a:r>
          </a:p>
        </p:txBody>
      </p:sp>
      <p:sp>
        <p:nvSpPr>
          <p:cNvPr id="2" name="Title 1"/>
          <p:cNvSpPr>
            <a:spLocks noGrp="1"/>
          </p:cNvSpPr>
          <p:nvPr>
            <p:ph type="title"/>
          </p:nvPr>
        </p:nvSpPr>
        <p:spPr/>
        <p:txBody>
          <a:bodyPr/>
          <a:lstStyle/>
          <a:p>
            <a:r>
              <a:rPr lang="en-AU" dirty="0" smtClean="0"/>
              <a:t>How to market your club …</a:t>
            </a:r>
            <a:endParaRPr lang="en-AU" dirty="0"/>
          </a:p>
        </p:txBody>
      </p:sp>
      <p:pic>
        <p:nvPicPr>
          <p:cNvPr id="4" name="Picture 2" descr="C:\Users\Sally West\Documents\BQ - Other info\BQ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235034" cy="7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27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1535</TotalTime>
  <Words>3785</Words>
  <Application>Microsoft Office PowerPoint</Application>
  <PresentationFormat>On-screen Show (4:3)</PresentationFormat>
  <Paragraphs>234</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Raising your Club’s Profile</vt:lpstr>
      <vt:lpstr>What is Marketing?</vt:lpstr>
      <vt:lpstr>Informal marketing</vt:lpstr>
      <vt:lpstr>Formal marketing</vt:lpstr>
      <vt:lpstr>Why use marketing?</vt:lpstr>
      <vt:lpstr>Who does the marketing?</vt:lpstr>
      <vt:lpstr>How to market your club</vt:lpstr>
      <vt:lpstr>How to market your club </vt:lpstr>
      <vt:lpstr>How to market your club …</vt:lpstr>
      <vt:lpstr>How to market your club</vt:lpstr>
      <vt:lpstr>How to raise the profile of  your club …</vt:lpstr>
      <vt:lpstr>Club values</vt:lpstr>
      <vt:lpstr>Unique selling points…</vt:lpstr>
      <vt:lpstr>Who do you want?</vt:lpstr>
      <vt:lpstr>What is the message?</vt:lpstr>
      <vt:lpstr>Competitive fees?</vt:lpstr>
      <vt:lpstr>How do people find you?</vt:lpstr>
      <vt:lpstr>What do you want your marketing to achieve?</vt:lpstr>
      <vt:lpstr>Marketing Tools</vt:lpstr>
      <vt:lpstr>Social media</vt:lpstr>
      <vt:lpstr>Social media….</vt:lpstr>
      <vt:lpstr>Social media …</vt:lpstr>
      <vt:lpstr>Social media…</vt:lpstr>
      <vt:lpstr>Website</vt:lpstr>
      <vt:lpstr>Flyers and ads …</vt:lpstr>
      <vt:lpstr>Flyers and ads …</vt:lpstr>
      <vt:lpstr>Flyers and ads …</vt:lpstr>
      <vt:lpstr>Posters…</vt:lpstr>
      <vt:lpstr>Local media …</vt:lpstr>
      <vt:lpstr>Local media …</vt:lpstr>
      <vt:lpstr>Local media …</vt:lpstr>
      <vt:lpstr>Local media …</vt:lpstr>
      <vt:lpstr>Local media …</vt:lpstr>
      <vt:lpstr>Local media …</vt:lpstr>
      <vt:lpstr>Signs and banners …</vt:lpstr>
      <vt:lpstr>Signs and banners …</vt:lpstr>
      <vt:lpstr>Signs and banners …</vt:lpstr>
      <vt:lpstr>Signs and banners …</vt:lpstr>
      <vt:lpstr>Direct mailout ….</vt:lpstr>
      <vt:lpstr>Direct mailout …</vt:lpstr>
      <vt:lpstr>Direct mailout …</vt:lpstr>
      <vt:lpstr>Engage the local community…</vt:lpstr>
      <vt:lpstr>Engage local businesses </vt:lpstr>
      <vt:lpstr>Be a welcoming club …</vt:lpstr>
      <vt:lpstr>Are you a family friendly club?</vt:lpstr>
      <vt:lpstr>Look after your members…</vt:lpstr>
      <vt:lpstr>Make the most of your people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your Club’s Profile</dc:title>
  <dc:creator>Sally West</dc:creator>
  <cp:lastModifiedBy>Sally West</cp:lastModifiedBy>
  <cp:revision>27</cp:revision>
  <dcterms:created xsi:type="dcterms:W3CDTF">2013-03-12T01:20:11Z</dcterms:created>
  <dcterms:modified xsi:type="dcterms:W3CDTF">2013-03-13T04:28:05Z</dcterms:modified>
</cp:coreProperties>
</file>